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webp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7" r:id="rId2"/>
    <p:sldId id="256" r:id="rId3"/>
    <p:sldId id="278" r:id="rId4"/>
    <p:sldId id="324" r:id="rId5"/>
    <p:sldId id="279" r:id="rId6"/>
    <p:sldId id="321" r:id="rId7"/>
    <p:sldId id="315" r:id="rId8"/>
    <p:sldId id="318" r:id="rId9"/>
    <p:sldId id="320" r:id="rId10"/>
    <p:sldId id="322" r:id="rId11"/>
    <p:sldId id="323" r:id="rId12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99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94717" autoAdjust="0"/>
  </p:normalViewPr>
  <p:slideViewPr>
    <p:cSldViewPr>
      <p:cViewPr varScale="1">
        <p:scale>
          <a:sx n="113" d="100"/>
          <a:sy n="113" d="100"/>
        </p:scale>
        <p:origin x="456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3AA24-589D-420A-84B1-4A6378FDB863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6712" cy="3913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771E1-3A6A-4CAE-A6C8-975621436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296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771E1-3A6A-4CAE-A6C8-97562143681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501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93655-66A4-48B5-8736-0F74FB2D6DDE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8D1A0-6D7D-42DB-880D-A94F84FBE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metiz.severstal.com/" TargetMode="External"/><Relationship Id="rId13" Type="http://schemas.openxmlformats.org/officeDocument/2006/relationships/image" Target="../media/image14.png"/><Relationship Id="rId3" Type="http://schemas.openxmlformats.org/officeDocument/2006/relationships/image" Target="../media/image6.webp"/><Relationship Id="rId7" Type="http://schemas.openxmlformats.org/officeDocument/2006/relationships/hyperlink" Target="https://vtz.tmk-group.ru/" TargetMode="External"/><Relationship Id="rId12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ebp"/><Relationship Id="rId11" Type="http://schemas.openxmlformats.org/officeDocument/2006/relationships/image" Target="../media/image12.png"/><Relationship Id="rId5" Type="http://schemas.openxmlformats.org/officeDocument/2006/relationships/image" Target="../media/image8.webp"/><Relationship Id="rId10" Type="http://schemas.openxmlformats.org/officeDocument/2006/relationships/image" Target="../media/image11.png"/><Relationship Id="rId4" Type="http://schemas.openxmlformats.org/officeDocument/2006/relationships/image" Target="../media/image7.webp"/><Relationship Id="rId9" Type="http://schemas.openxmlformats.org/officeDocument/2006/relationships/image" Target="../media/image10.webp"/><Relationship Id="rId1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jpeg"/><Relationship Id="rId7" Type="http://schemas.openxmlformats.org/officeDocument/2006/relationships/hyperlink" Target="https://volgoavtodor.ru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kaustik.ru/ru/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Чибасова\Documents\Настя\картинки\ksp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368" y="116631"/>
            <a:ext cx="1080120" cy="111123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87588" y="332656"/>
            <a:ext cx="741682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Arial Black" pitchFamily="34" charset="0"/>
                <a:ea typeface="+mn-ea"/>
                <a:cs typeface="+mn-cs"/>
              </a:rPr>
              <a:t>Контрольно-счетная палата Волгоградской области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80BB57B-3CAD-4C85-A2D8-76A9620EA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7468" y="1483594"/>
            <a:ext cx="9577064" cy="1959148"/>
          </a:xfrm>
        </p:spPr>
        <p:txBody>
          <a:bodyPr>
            <a:normAutofit/>
          </a:bodyPr>
          <a:lstStyle/>
          <a:p>
            <a:r>
              <a:rPr lang="ru-RU" sz="2800" b="1" dirty="0"/>
              <a:t>Аудит эффективности использования бюджетных средств на обеспечение Волгоградской области необходимыми трудовыми ресурсами с учетом перспектив социально-экономического развития региона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DFF47-16F5-4F55-A942-F9F1E065E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221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Предложения КСП ВО по итогам проведения аудита эффективности: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F99717-955B-44B7-8C6D-8EC405948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96752"/>
            <a:ext cx="10972800" cy="5544616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r>
              <a:rPr lang="ru-RU" sz="1900" b="1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комитету образования, науки и молодежной политики</a:t>
            </a:r>
            <a:r>
              <a:rPr lang="ru-RU" sz="1900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ru-RU" sz="1900" b="1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Волгоградской области </a:t>
            </a:r>
            <a:r>
              <a:rPr lang="ru-RU" sz="1900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рекомендовано: </a:t>
            </a:r>
          </a:p>
          <a:p>
            <a:r>
              <a:rPr lang="ru-RU" sz="1900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обеспечить реализацию федерального проекта «</a:t>
            </a:r>
            <a:r>
              <a:rPr lang="ru-RU" sz="1900" dirty="0" err="1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Профессионалитет</a:t>
            </a:r>
            <a:r>
              <a:rPr lang="ru-RU" sz="1900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» в образовательных организациях - участниках кластеров, создаваемых в 2022-2023 годах;</a:t>
            </a:r>
          </a:p>
          <a:p>
            <a:r>
              <a:rPr lang="ru-RU" sz="1900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в целях исключения формального подхода образовательных организаций при подаче заявок на участие в конкурсном отборе для распределения КЦП предложено нормативно урегулировать обязательное взаимодействие с работодателями, указанными в заявка, в части прохождения ознакомительной, учебной, производственной и преддипломной практик, что необходимо для дальнейшего трудоустройства выпускников.</a:t>
            </a:r>
          </a:p>
          <a:p>
            <a:r>
              <a:rPr lang="ru-RU" sz="1900" b="1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комитету по труду и занятости населения Волгоградской области </a:t>
            </a:r>
            <a:r>
              <a:rPr lang="ru-RU" sz="1900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предложено: </a:t>
            </a:r>
          </a:p>
          <a:p>
            <a:r>
              <a:rPr lang="ru-RU" sz="1900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провести работу по пересмотру подходов к формированию Прогноза потребности в кадрах, учитывая в нем количество занятых по отраслям экономики, динамику развития соответствующих отраслей в долгосрочной и среднесрочной перспективах; </a:t>
            </a:r>
          </a:p>
          <a:p>
            <a:r>
              <a:rPr lang="ru-RU" sz="1900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совместно с Комитетом образования провести работу по внесению изменений в Постановление        №403 в части включения мероприятий по оценке общего объема КЦП на обучение по программам СПО за счет бюджетов субъектов РФ и учету уровня трудоустройства выпускников;</a:t>
            </a:r>
          </a:p>
          <a:p>
            <a:r>
              <a:rPr lang="ru-RU" sz="1900" b="1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комитету промышленной политики, торговли и топливно-энергетического комплекса Волгоградской области</a:t>
            </a:r>
            <a:r>
              <a:rPr lang="ru-RU" sz="19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ru-RU" sz="1900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рекомендовано  рассмотреть возможность применения механизма федерального проекта «</a:t>
            </a:r>
            <a:r>
              <a:rPr lang="ru-RU" sz="1900" dirty="0" err="1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Профессионалитет</a:t>
            </a:r>
            <a:r>
              <a:rPr lang="ru-RU" sz="1900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» для определения «якорных работодателей» и принципов работы с предприятиями и организациями Волгоградской области;</a:t>
            </a:r>
          </a:p>
          <a:p>
            <a:r>
              <a:rPr lang="ru-RU" sz="1900" b="1" dirty="0">
                <a:solidFill>
                  <a:srgbClr val="FFFF0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комитету экономической политики и развития Волгоградской области </a:t>
            </a:r>
            <a:r>
              <a:rPr lang="ru-RU" sz="1900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предложено</a:t>
            </a:r>
            <a:r>
              <a:rPr lang="ru-RU" sz="19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ru-RU" sz="1900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рассмотреть вопрос о целесообразности предоставления права на применение инвестиционного налогового вычета налогоплательщикам налога на прибыль организаций при безвозмездной передаче ими имущества (денежных средств) образовательным организациям, реализующим основные образовательные программы.</a:t>
            </a:r>
          </a:p>
          <a:p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32266595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4C4A18-2C50-41C2-8BD9-37B54711B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496" y="26633"/>
            <a:ext cx="8280920" cy="661461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Принятые органами исполнительной власти меры по итогам проведения аудита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8085EE-91B5-4B0B-9A13-C6E5FA7D3C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692" y="677481"/>
            <a:ext cx="11640616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500" b="1" dirty="0">
                <a:solidFill>
                  <a:srgbClr val="7030A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Комитет по труду и занятости населения Волгоградской области: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5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совместно с комитетом образования, науки и молодежной политики ВО в долгосрочную программу «Содействие занятости молодежи в Волгоградской области на период до 2030 года», утвержденную постановлением Губернатора от 05.07.2022 №403, внесены мероприятия, учитывающие предложения КСП;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1500" b="1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5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в целях обработки и анализа массива данных при новом методе формирования прогноза потребностей регионального рынка труда в рабочих и специалистах, учитывая в нем как результаты опроса полного круга работодателей, так и анализ развития регионального рынка  труда, основанный на прогнозных макроэкономических тенденциях развития региона, содержащихся в различных источниках, в комитет информационных технологий направлено предложение о разработке и применении соответствующего программного комплекса.</a:t>
            </a:r>
          </a:p>
          <a:p>
            <a:pPr marL="0" indent="0">
              <a:buNone/>
            </a:pPr>
            <a:r>
              <a:rPr lang="ru-RU" sz="1500" b="1" dirty="0"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r>
              <a:rPr lang="ru-RU" sz="1500" b="1" dirty="0"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	</a:t>
            </a:r>
            <a:r>
              <a:rPr lang="ru-RU" sz="1500" b="1" dirty="0">
                <a:solidFill>
                  <a:srgbClr val="7030A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Комитет образования, науки и молодежной политики Волгоградской области: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15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внесены изменения в Приказ № 27 в части обеспечения взаимодействия образовательных организаций, которым установлены КЦП, с работодателями, указанными в поданных заявках, по вопросам практической подготовки обучающихся и их дальнейшего трудоустройства;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1500" b="1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5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организована работа по подготовке заявок на участие образовательных организаций Волгоградской области в конкурсе на предоставление в 2023 году грантов в форме субсидий из федерального бюджета на оказание государственной поддержки развития образовательных кластеров среднего профессионального образования в рамках ФП «</a:t>
            </a:r>
            <a:r>
              <a:rPr lang="ru-RU" sz="1500" b="1" dirty="0" err="1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Профессионалитет</a:t>
            </a:r>
            <a:r>
              <a:rPr lang="ru-RU" sz="15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»;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1500" b="1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15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в целях расширения участников ФП "</a:t>
            </a:r>
            <a:r>
              <a:rPr lang="ru-RU" sz="1500" b="1" dirty="0" err="1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Профессионалитет</a:t>
            </a:r>
            <a:r>
              <a:rPr lang="ru-RU" sz="15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" </a:t>
            </a:r>
            <a:r>
              <a:rPr lang="ru-RU" sz="1500" b="1" dirty="0" err="1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Облкомобразования</a:t>
            </a:r>
            <a:r>
              <a:rPr lang="ru-RU" sz="15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 направлены письма в адрес 6 отдельных предприятий Волгоградской области с информацией о ФП "</a:t>
            </a:r>
            <a:r>
              <a:rPr lang="ru-RU" sz="1500" b="1" dirty="0" err="1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Профессионалитет</a:t>
            </a:r>
            <a:r>
              <a:rPr lang="ru-RU" sz="15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", а также об имеющемся опыте реализации проекта, с предложением войти в проект в 2024 году.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1400" b="1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23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80BB57B-3CAD-4C85-A2D8-76A9620EA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5" y="253182"/>
            <a:ext cx="7772400" cy="73501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3100" b="1" dirty="0"/>
              <a:t>Цитаты Президента РФ В.В. Путина о среднем профессиональном образовании страны</a:t>
            </a:r>
            <a:br>
              <a:rPr lang="ru-RU" dirty="0"/>
            </a:br>
            <a:endParaRPr lang="ru-RU" sz="18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A4FFC43-09AD-4CC3-9A7F-60E42D89A03F}"/>
              </a:ext>
            </a:extLst>
          </p:cNvPr>
          <p:cNvSpPr/>
          <p:nvPr/>
        </p:nvSpPr>
        <p:spPr>
          <a:xfrm>
            <a:off x="4556411" y="936909"/>
            <a:ext cx="7672536" cy="221109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6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2018 год:</a:t>
            </a:r>
          </a:p>
          <a:p>
            <a:r>
              <a:rPr lang="ru-RU" sz="1600" dirty="0">
                <a:solidFill>
                  <a:srgbClr val="FF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«При модернизации системы профессионального образования нужно обязательно учитывать стратегию регионального развития, инвестиционные проекты, которые планируются к реализации в регионах и в целом в стране;</a:t>
            </a:r>
          </a:p>
          <a:p>
            <a:endParaRPr lang="ru-RU" sz="1600" dirty="0">
              <a:solidFill>
                <a:schemeClr val="tx2">
                  <a:lumMod val="7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2021 год:</a:t>
            </a:r>
          </a:p>
          <a:p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«Предусмотреть дополнительные ресурсы из федерального бюджета на развитие среднего профессионального образования на период до 2024 года в размере не менее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30 млрд. рублей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»;</a:t>
            </a:r>
          </a:p>
          <a:p>
            <a:pPr marL="285750" indent="-285750" algn="just">
              <a:buFontTx/>
              <a:buChar char="-"/>
            </a:pPr>
            <a:endParaRPr lang="ru-RU" sz="16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D643DCD-376A-4E21-8E24-F26EEF9B91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556411" cy="2636911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AB84513B-0AD6-4866-8E00-2E2889BF5F85}"/>
              </a:ext>
            </a:extLst>
          </p:cNvPr>
          <p:cNvSpPr/>
          <p:nvPr/>
        </p:nvSpPr>
        <p:spPr>
          <a:xfrm>
            <a:off x="119336" y="3443064"/>
            <a:ext cx="12201525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33993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2023 год:</a:t>
            </a:r>
          </a:p>
          <a:p>
            <a:r>
              <a:rPr lang="ru-RU" sz="1600" dirty="0">
                <a:solidFill>
                  <a:srgbClr val="33993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«За последние годы ощутимо вырос престиж, авторитет среднего профессионального образования. Спрос на выпускников техникумов и колледжей просто огромный,  колоссальный. Понимаете, если у нас безработица сократилась до исторического минимума, 3,7 процента, значит, люди работают, кадры нужны новые»;</a:t>
            </a:r>
          </a:p>
          <a:p>
            <a:endParaRPr lang="ru-RU" sz="1600" dirty="0">
              <a:solidFill>
                <a:srgbClr val="339933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  <a:p>
            <a:r>
              <a:rPr lang="ru-RU" sz="1600" dirty="0">
                <a:solidFill>
                  <a:srgbClr val="33993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«Считаю, что мы должны существенно расширить проект «</a:t>
            </a:r>
            <a:r>
              <a:rPr lang="ru-RU" sz="1600" dirty="0" err="1">
                <a:solidFill>
                  <a:srgbClr val="33993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Профессионалитет</a:t>
            </a:r>
            <a:r>
              <a:rPr lang="ru-RU" sz="1600" dirty="0">
                <a:solidFill>
                  <a:srgbClr val="33993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»;</a:t>
            </a:r>
          </a:p>
          <a:p>
            <a:endParaRPr lang="ru-RU" sz="1600" dirty="0">
              <a:solidFill>
                <a:srgbClr val="339933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  <a:p>
            <a:r>
              <a:rPr lang="ru-RU" sz="1600" b="1" dirty="0">
                <a:solidFill>
                  <a:srgbClr val="33993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«Задача конкретная - за ближайшие пять лет подготовить порядка </a:t>
            </a:r>
            <a:r>
              <a:rPr lang="ru-RU" sz="2400" b="1" dirty="0">
                <a:solidFill>
                  <a:srgbClr val="0099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миллиона</a:t>
            </a:r>
            <a:r>
              <a:rPr lang="ru-RU" sz="1600" b="1" dirty="0">
                <a:solidFill>
                  <a:srgbClr val="339933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 специалистов рабочих профессий для электронной промышленности, индустрии робототехники, машиностроения, металлургии, фармацевтики, сельского хозяйства и ОПК, строительства, транспорта, атомной и других отраслей, ключевых для обеспечения безопасности, суверенитета и конкурентоспособности России».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80BB57B-3CAD-4C85-A2D8-76A9620EA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836712"/>
            <a:ext cx="10645663" cy="6021289"/>
          </a:xfrm>
          <a:effectLst/>
          <a:sp3d extrusionH="76200" prstMaterial="flat">
            <a:extrusionClr>
              <a:schemeClr val="accent1"/>
            </a:extrusionClr>
          </a:sp3d>
        </p:spPr>
        <p:txBody>
          <a:bodyPr>
            <a:normAutofit fontScale="90000"/>
          </a:bodyPr>
          <a:lstStyle/>
          <a:p>
            <a:pPr algn="l"/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«Обеспечение соответствия профессий по контрольным цифрам приема в учреждениях среднего профобразования потребностям экономики в трудовых ресурсах»;</a:t>
            </a:r>
            <a:br>
              <a:rPr lang="ru-RU" sz="2400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highlight>
                  <a:srgbClr val="FFFF00"/>
                </a:highlight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400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highlight>
                  <a:srgbClr val="FFFF00"/>
                </a:highlight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«Исполнение работодателями соглашений с Администрацией Волгоградской области по созданию рабочих мест в рамках инвестиционных соглашений»;</a:t>
            </a:r>
            <a:br>
              <a:rPr lang="ru-RU" sz="24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4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«Исполнение работодателями соглашений с Администрацией Волгоградской области по созданию рабочих мест в рамках субсидий (грантов) сельхозтоваропроизводителям»;</a:t>
            </a:r>
            <a:b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«Трудоустройство выпускников учреждений СПО в целом»;</a:t>
            </a:r>
            <a:b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«Трудоустройство выпускников учреждений СПО у якорных работодателей по их заявкам»	</a:t>
            </a:r>
            <a:br>
              <a:rPr lang="ru-RU" sz="2400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«Трудоустройство выпускников учреждений СПО по грантам из областного бюджета ВУЗам по соглашениям с </a:t>
            </a:r>
            <a:r>
              <a:rPr lang="ru-RU" sz="2000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Облкомобразования</a:t>
            </a:r>
            <a:r>
              <a:rPr lang="ru-RU" sz="20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»;</a:t>
            </a:r>
            <a:br>
              <a:rPr lang="ru-RU" sz="2000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28377D8-3EF8-4004-A1FE-5B10377DBAFA}"/>
              </a:ext>
            </a:extLst>
          </p:cNvPr>
          <p:cNvSpPr txBox="1">
            <a:spLocks/>
          </p:cNvSpPr>
          <p:nvPr/>
        </p:nvSpPr>
        <p:spPr>
          <a:xfrm>
            <a:off x="1919536" y="-40773"/>
            <a:ext cx="8496944" cy="661461"/>
          </a:xfrm>
          <a:prstGeom prst="rect">
            <a:avLst/>
          </a:prstGeom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эффективности использования бюджетных средств (слайд 1)</a:t>
            </a:r>
          </a:p>
        </p:txBody>
      </p:sp>
    </p:spTree>
    <p:extLst>
      <p:ext uri="{BB962C8B-B14F-4D97-AF65-F5344CB8AC3E}">
        <p14:creationId xmlns:p14="http://schemas.microsoft.com/office/powerpoint/2010/main" val="30480118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80BB57B-3CAD-4C85-A2D8-76A9620EA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1384" y="620689"/>
            <a:ext cx="10645663" cy="6237312"/>
          </a:xfrm>
          <a:effectLst/>
          <a:sp3d extrusionH="76200" prstMaterial="flat">
            <a:extrusionClr>
              <a:schemeClr val="accent1"/>
            </a:extrusionClr>
          </a:sp3d>
        </p:spPr>
        <p:txBody>
          <a:bodyPr>
            <a:noAutofit/>
          </a:bodyPr>
          <a:lstStyle/>
          <a:p>
            <a:pPr marL="0" indent="0" algn="l"/>
            <a:r>
              <a:rPr lang="ru-RU" sz="22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«Доля граждан, получающих профессиональное образование за счет средств работодателя, в общем количестве обучившихся граждан»;</a:t>
            </a:r>
            <a:br>
              <a:rPr lang="ru-RU" sz="22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200" dirty="0">
                <a:ln>
                  <a:solidFill>
                    <a:schemeClr val="tx1"/>
                  </a:solidFill>
                </a:ln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200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«Эффективность оказания услуги в сфере занятости населения по профессиональному обучению и дополнительному профессиональному образованию безработных граждан»;</a:t>
            </a:r>
            <a:br>
              <a:rPr lang="ru-RU" sz="2200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200" dirty="0">
                <a:ln>
                  <a:solidFill>
                    <a:schemeClr val="tx1"/>
                  </a:solidFill>
                </a:ln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200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«Увеличение доли работодателей, предоставляющих сведения о наличии или отсутствии вакансий в государственную службу занятости в общем количестве работодателей в Волгоградской области, использующих наемный труд, ед.»;</a:t>
            </a:r>
            <a:br>
              <a:rPr lang="ru-RU" sz="2200" dirty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200" dirty="0">
                <a:ln>
                  <a:solidFill>
                    <a:schemeClr val="tx1"/>
                  </a:solidFill>
                </a:ln>
                <a:solidFill>
                  <a:schemeClr val="tx2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2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«Удовлетворенность работодателей качеством подготовки специалистов в учреждениях СПО по 5 бальной шкале».  </a:t>
            </a:r>
            <a:br>
              <a:rPr lang="ru-RU" sz="2200" dirty="0">
                <a:ln>
                  <a:solidFill>
                    <a:schemeClr val="tx1"/>
                  </a:solidFill>
                </a:ln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endParaRPr lang="ru-RU" sz="2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28377D8-3EF8-4004-A1FE-5B10377DBAFA}"/>
              </a:ext>
            </a:extLst>
          </p:cNvPr>
          <p:cNvSpPr txBox="1">
            <a:spLocks/>
          </p:cNvSpPr>
          <p:nvPr/>
        </p:nvSpPr>
        <p:spPr>
          <a:xfrm>
            <a:off x="1919536" y="-40773"/>
            <a:ext cx="8496944" cy="661461"/>
          </a:xfrm>
          <a:prstGeom prst="rect">
            <a:avLst/>
          </a:prstGeom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Критерии оценки эффективности использования бюджетных средств (слайд 2)</a:t>
            </a:r>
          </a:p>
        </p:txBody>
      </p:sp>
    </p:spTree>
    <p:extLst>
      <p:ext uri="{BB962C8B-B14F-4D97-AF65-F5344CB8AC3E}">
        <p14:creationId xmlns:p14="http://schemas.microsoft.com/office/powerpoint/2010/main" val="13430513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79576" y="404664"/>
            <a:ext cx="7524836" cy="43204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Segoe UI Black" panose="020B0A02040204020203" pitchFamily="34" charset="0"/>
                <a:ea typeface="Segoe UI Black" panose="020B0A02040204020203" pitchFamily="34" charset="0"/>
              </a:rPr>
              <a:t>Недостатки, выявленные в ходе проведения аудита эффективности в 2022 году:</a:t>
            </a:r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80BB57B-3CAD-4C85-A2D8-76A9620EA4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7468" y="1484784"/>
            <a:ext cx="9577064" cy="547260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20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- не определены критерии и принципы отбора «якорных работодателей», их нормативное определение и правовой статус;</a:t>
            </a:r>
            <a:br>
              <a:rPr lang="ru-RU" sz="20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00B05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- дисбаланс регионального Прогноза потребности и осуществляемой учреждениями подготовки специалистов как по направлениям подготовки, так и по уровням образования;</a:t>
            </a:r>
            <a:br>
              <a:rPr lang="ru-RU" sz="2000" b="1" dirty="0"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000" b="1" dirty="0"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- длительное отсутствие на региональном уровне Положения о мониторинге трудоустройства выпускников профессиональных образовательных организаций;</a:t>
            </a:r>
            <a:br>
              <a:rPr lang="ru-RU" sz="20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- отсутствие должным образом налаженного взаимодействия организаций СПО с работодателями;</a:t>
            </a:r>
            <a:br>
              <a:rPr lang="ru-RU" sz="2000" b="1" dirty="0"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- формальный подход организаций СПО при предоставлении заявок на формирование КЦП;</a:t>
            </a:r>
            <a:br>
              <a:rPr lang="ru-RU" sz="2000" b="1" dirty="0"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accent2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  <a:t>- низкая оценка качества подготавливаемых специалистов крупными промышленными предприятиями региона;</a:t>
            </a:r>
            <a:br>
              <a:rPr lang="ru-RU" sz="2000" b="1" dirty="0">
                <a:solidFill>
                  <a:srgbClr val="FF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br>
              <a:rPr lang="ru-RU" sz="1800" b="1" dirty="0">
                <a:solidFill>
                  <a:srgbClr val="00206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00206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168903"/>
      </p:ext>
    </p:extLst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90ECC3DF-E6BB-4B7E-9203-F178F3D972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404664"/>
            <a:ext cx="5699125" cy="4103687"/>
          </a:xfrm>
          <a:prstGeom prst="rect">
            <a:avLst/>
          </a:prstGeom>
          <a:noFill/>
          <a:ln>
            <a:noFill/>
          </a:ln>
          <a:effectLst>
            <a:outerShdw blurRad="63500" sx="104000" sy="104000" algn="ctr" rotWithShape="0">
              <a:prstClr val="black">
                <a:alpha val="67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>
            <a:extLst>
              <a:ext uri="{FF2B5EF4-FFF2-40B4-BE49-F238E27FC236}">
                <a16:creationId xmlns:a16="http://schemas.microsoft.com/office/drawing/2014/main" id="{BE88FA9E-931F-422D-9566-1A2D01418FF9}"/>
              </a:ext>
            </a:extLst>
          </p:cNvPr>
          <p:cNvSpPr txBox="1">
            <a:spLocks noChangeArrowheads="1"/>
          </p:cNvSpPr>
          <p:nvPr/>
        </p:nvSpPr>
        <p:spPr>
          <a:xfrm>
            <a:off x="776287" y="4797152"/>
            <a:ext cx="10639425" cy="1439887"/>
          </a:xfrm>
          <a:prstGeom prst="rect">
            <a:avLst/>
          </a:prstGeom>
          <a:effectLst>
            <a:glow rad="330200">
              <a:srgbClr val="FF0000">
                <a:alpha val="40000"/>
              </a:srgb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algn="just">
              <a:buFont typeface="Wingdings 2" panose="05020102010507070707" pitchFamily="18" charset="2"/>
              <a:buNone/>
            </a:pPr>
            <a:r>
              <a:rPr lang="ru-RU" altLang="ru-RU" b="1" dirty="0">
                <a:latin typeface="-apple-system"/>
              </a:rPr>
              <a:t> </a:t>
            </a: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проект «</a:t>
            </a:r>
            <a:r>
              <a:rPr lang="ru-RU" altLang="ru-RU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Профессионалитет</a:t>
            </a: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 – это новый уровень образования, предусматривающий применение современных образовательных технологий на основе совершенствования практической подготовки высококвалифицированных кадров.</a:t>
            </a:r>
          </a:p>
        </p:txBody>
      </p:sp>
    </p:spTree>
    <p:extLst>
      <p:ext uri="{BB962C8B-B14F-4D97-AF65-F5344CB8AC3E}">
        <p14:creationId xmlns:p14="http://schemas.microsoft.com/office/powerpoint/2010/main" val="3008579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2" name="Рисунок 16401">
            <a:extLst>
              <a:ext uri="{FF2B5EF4-FFF2-40B4-BE49-F238E27FC236}">
                <a16:creationId xmlns:a16="http://schemas.microsoft.com/office/drawing/2014/main" id="{801324C8-6520-E38E-9E4B-94317222BC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708" y="1016330"/>
            <a:ext cx="1106184" cy="1106184"/>
          </a:xfrm>
          <a:prstGeom prst="rect">
            <a:avLst/>
          </a:prstGeom>
        </p:spPr>
      </p:pic>
      <p:pic>
        <p:nvPicPr>
          <p:cNvPr id="16406" name="Рисунок 16405">
            <a:extLst>
              <a:ext uri="{FF2B5EF4-FFF2-40B4-BE49-F238E27FC236}">
                <a16:creationId xmlns:a16="http://schemas.microsoft.com/office/drawing/2014/main" id="{AEA4C601-A3E2-0BA5-1F30-3A36D8A717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9633" y="1889905"/>
            <a:ext cx="1501775" cy="1501775"/>
          </a:xfrm>
          <a:prstGeom prst="rect">
            <a:avLst/>
          </a:prstGeom>
        </p:spPr>
      </p:pic>
      <p:pic>
        <p:nvPicPr>
          <p:cNvPr id="16399" name="Рисунок 16398">
            <a:extLst>
              <a:ext uri="{FF2B5EF4-FFF2-40B4-BE49-F238E27FC236}">
                <a16:creationId xmlns:a16="http://schemas.microsoft.com/office/drawing/2014/main" id="{55AA55C1-9D04-26E9-0468-D6386B2320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723" y="33338"/>
            <a:ext cx="1428664" cy="1231586"/>
          </a:xfrm>
          <a:prstGeom prst="rect">
            <a:avLst/>
          </a:prstGeom>
        </p:spPr>
      </p:pic>
      <p:sp>
        <p:nvSpPr>
          <p:cNvPr id="16387" name="Рисунок 22">
            <a:extLst>
              <a:ext uri="{FF2B5EF4-FFF2-40B4-BE49-F238E27FC236}">
                <a16:creationId xmlns:a16="http://schemas.microsoft.com/office/drawing/2014/main" id="{21BAB771-D0F1-6A28-14A8-49C322DA6A2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87900" y="4941888"/>
            <a:ext cx="1668463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BF20EE9-671B-C4C4-90B5-6EC3D3573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8E0B3-40CC-47A0-8634-9C2D07B1AA5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F6EA4C9-4289-D817-A84D-8A7614B872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8" y="411874"/>
            <a:ext cx="2093911" cy="2093911"/>
          </a:xfrm>
          <a:noFill/>
        </p:spPr>
      </p:pic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C2F4CFBE-F5DD-61AE-384C-3A933D8D86C6}"/>
              </a:ext>
            </a:extLst>
          </p:cNvPr>
          <p:cNvSpPr txBox="1">
            <a:spLocks/>
          </p:cNvSpPr>
          <p:nvPr/>
        </p:nvSpPr>
        <p:spPr>
          <a:xfrm>
            <a:off x="5536519" y="902024"/>
            <a:ext cx="1999641" cy="93471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9pPr>
            <a:extLst/>
          </a:lstStyle>
          <a:p>
            <a:pPr algn="ctr">
              <a:defRPr/>
            </a:pPr>
            <a:r>
              <a:rPr lang="ru-RU" sz="20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Отраслевые партнеры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66DB914D-727A-0BA3-C521-EBF5A02470C8}"/>
              </a:ext>
            </a:extLst>
          </p:cNvPr>
          <p:cNvSpPr txBox="1">
            <a:spLocks/>
          </p:cNvSpPr>
          <p:nvPr/>
        </p:nvSpPr>
        <p:spPr>
          <a:xfrm>
            <a:off x="2279576" y="554036"/>
            <a:ext cx="2715451" cy="1571137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9pPr>
            <a:extLst/>
          </a:lstStyle>
          <a:p>
            <a:pPr algn="ctr">
              <a:defRPr/>
            </a:pP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Ядро - </a:t>
            </a:r>
            <a:r>
              <a:rPr lang="ru-RU" sz="20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Волжский политехнический колледж</a:t>
            </a:r>
          </a:p>
        </p:txBody>
      </p:sp>
      <p:sp>
        <p:nvSpPr>
          <p:cNvPr id="16393" name="Рисунок 18">
            <a:extLst>
              <a:ext uri="{FF2B5EF4-FFF2-40B4-BE49-F238E27FC236}">
                <a16:creationId xmlns:a16="http://schemas.microsoft.com/office/drawing/2014/main" id="{ADE22A59-C906-E273-4468-A15FAC9CB3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22363" y="1544638"/>
            <a:ext cx="2339975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endParaRPr lang="ru-RU" altLang="ru-RU"/>
          </a:p>
        </p:txBody>
      </p:sp>
      <p:sp>
        <p:nvSpPr>
          <p:cNvPr id="16394" name="Рисунок 20">
            <a:extLst>
              <a:ext uri="{FF2B5EF4-FFF2-40B4-BE49-F238E27FC236}">
                <a16:creationId xmlns:a16="http://schemas.microsoft.com/office/drawing/2014/main" id="{2259D9CA-9B4F-A6ED-97FA-AA7CAA97FEC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25438" y="3902075"/>
            <a:ext cx="2401887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endParaRPr lang="ru-RU" altLang="ru-RU"/>
          </a:p>
        </p:txBody>
      </p:sp>
      <p:sp>
        <p:nvSpPr>
          <p:cNvPr id="16395" name="Рисунок 24">
            <a:extLst>
              <a:ext uri="{FF2B5EF4-FFF2-40B4-BE49-F238E27FC236}">
                <a16:creationId xmlns:a16="http://schemas.microsoft.com/office/drawing/2014/main" id="{E150E8DD-E308-1726-D784-F02A7F21E9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759200" y="3668713"/>
            <a:ext cx="1366838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endParaRPr lang="ru-RU" altLang="ru-RU"/>
          </a:p>
        </p:txBody>
      </p:sp>
      <p:sp>
        <p:nvSpPr>
          <p:cNvPr id="16396" name="Рисунок 26">
            <a:extLst>
              <a:ext uri="{FF2B5EF4-FFF2-40B4-BE49-F238E27FC236}">
                <a16:creationId xmlns:a16="http://schemas.microsoft.com/office/drawing/2014/main" id="{BDAFC5E0-B736-EDAB-D52A-5D6A74FBE8C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34063" y="1111250"/>
            <a:ext cx="1398587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endParaRPr lang="ru-RU" altLang="ru-RU"/>
          </a:p>
        </p:txBody>
      </p:sp>
      <p:sp>
        <p:nvSpPr>
          <p:cNvPr id="16397" name="Рисунок 15">
            <a:extLst>
              <a:ext uri="{FF2B5EF4-FFF2-40B4-BE49-F238E27FC236}">
                <a16:creationId xmlns:a16="http://schemas.microsoft.com/office/drawing/2014/main" id="{53C13CC9-1105-CF1F-7D22-1F7539DDF1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6838" y="33338"/>
            <a:ext cx="1966912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endParaRPr lang="ru-RU" altLang="ru-RU"/>
          </a:p>
        </p:txBody>
      </p:sp>
      <p:sp>
        <p:nvSpPr>
          <p:cNvPr id="16400" name="Рисунок 13">
            <a:extLst>
              <a:ext uri="{FF2B5EF4-FFF2-40B4-BE49-F238E27FC236}">
                <a16:creationId xmlns:a16="http://schemas.microsoft.com/office/drawing/2014/main" id="{3BDB4CC8-C56E-F934-2E50-9B681600003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047288" y="298450"/>
            <a:ext cx="18510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endParaRPr lang="ru-RU" altLang="ru-RU"/>
          </a:p>
        </p:txBody>
      </p:sp>
      <p:sp>
        <p:nvSpPr>
          <p:cNvPr id="31755" name="TextBox 31754">
            <a:extLst>
              <a:ext uri="{FF2B5EF4-FFF2-40B4-BE49-F238E27FC236}">
                <a16:creationId xmlns:a16="http://schemas.microsoft.com/office/drawing/2014/main" id="{6300194E-7AFE-C652-B57A-0587B1A7BC00}"/>
              </a:ext>
            </a:extLst>
          </p:cNvPr>
          <p:cNvSpPr txBox="1"/>
          <p:nvPr/>
        </p:nvSpPr>
        <p:spPr>
          <a:xfrm>
            <a:off x="7838500" y="-253633"/>
            <a:ext cx="297243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ru-RU" sz="1600" b="1" dirty="0">
              <a:solidFill>
                <a:srgbClr val="8DC765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7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>
              <a:defRPr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АО «Волжский трубный завод»;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АО «Волгоградский металлургический комбинат «Красный Октябрь»;</a:t>
            </a:r>
          </a:p>
          <a:p>
            <a:pPr>
              <a:defRPr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Волгоградский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филиал АО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«Северсталь канаты»;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ООО «Кузница»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  <a:hlinkClick r:id="rId8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>
              <a:defRPr/>
            </a:pP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  <a:hlinkClick r:id="rId7"/>
            </a:endParaRPr>
          </a:p>
          <a:p>
            <a:pPr>
              <a:defRPr/>
            </a:pPr>
            <a:endParaRPr lang="ru-RU" sz="1600" b="1" dirty="0">
              <a:solidFill>
                <a:srgbClr val="8DC765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7"/>
            </a:endParaRPr>
          </a:p>
        </p:txBody>
      </p:sp>
      <p:pic>
        <p:nvPicPr>
          <p:cNvPr id="16404" name="Рисунок 16403">
            <a:extLst>
              <a:ext uri="{FF2B5EF4-FFF2-40B4-BE49-F238E27FC236}">
                <a16:creationId xmlns:a16="http://schemas.microsoft.com/office/drawing/2014/main" id="{FF559800-B4D9-CE0C-FA69-60AABE56A11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505" y="2214033"/>
            <a:ext cx="1313334" cy="13133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09FBB0-75A0-D213-89B7-F4AA4F0F6868}"/>
              </a:ext>
            </a:extLst>
          </p:cNvPr>
          <p:cNvSpPr txBox="1"/>
          <p:nvPr/>
        </p:nvSpPr>
        <p:spPr>
          <a:xfrm>
            <a:off x="4995027" y="2051050"/>
            <a:ext cx="26477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 колледжа-партнера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4D88E7-3CA3-25B3-4FC3-1115D9323F5B}"/>
              </a:ext>
            </a:extLst>
          </p:cNvPr>
          <p:cNvSpPr txBox="1"/>
          <p:nvPr/>
        </p:nvSpPr>
        <p:spPr>
          <a:xfrm>
            <a:off x="2126921" y="395018"/>
            <a:ext cx="5737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000099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Кластер по направлению: Металлургия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3F3009-832C-7766-A9B4-8A625A528F8E}"/>
              </a:ext>
            </a:extLst>
          </p:cNvPr>
          <p:cNvSpPr txBox="1"/>
          <p:nvPr/>
        </p:nvSpPr>
        <p:spPr>
          <a:xfrm>
            <a:off x="2025934" y="3042666"/>
            <a:ext cx="814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solidFill>
                  <a:srgbClr val="000099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Кластер по направлению: Сельское хозяйство</a:t>
            </a: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3A3A8B44-7929-6D49-1221-376FA1666CAC}"/>
              </a:ext>
            </a:extLst>
          </p:cNvPr>
          <p:cNvSpPr txBox="1">
            <a:spLocks/>
          </p:cNvSpPr>
          <p:nvPr/>
        </p:nvSpPr>
        <p:spPr>
          <a:xfrm>
            <a:off x="2489915" y="3884613"/>
            <a:ext cx="3266047" cy="177663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9pPr>
            <a:extLst/>
          </a:lstStyle>
          <a:p>
            <a:pPr algn="ctr">
              <a:defRPr/>
            </a:pPr>
            <a:r>
              <a:rPr lang="ru-RU" sz="20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Ядро – </a:t>
            </a:r>
            <a:r>
              <a:rPr lang="ru-RU" sz="20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ФГБОУ ВО «Волгоградский государственный аграрный университет»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AA00095F-5233-45C7-3ECE-3246C0F7D389}"/>
              </a:ext>
            </a:extLst>
          </p:cNvPr>
          <p:cNvSpPr txBox="1">
            <a:spLocks/>
          </p:cNvSpPr>
          <p:nvPr/>
        </p:nvSpPr>
        <p:spPr>
          <a:xfrm rot="10800000" flipV="1">
            <a:off x="5850876" y="3455950"/>
            <a:ext cx="2466055" cy="154992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9pPr>
            <a:extLst/>
          </a:lstStyle>
          <a:p>
            <a:pPr algn="ctr">
              <a:defRPr/>
            </a:pPr>
            <a:r>
              <a:rPr lang="ru-RU" sz="2000" b="1" u="sng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Отраслевые партнеры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4E29D7-A639-70F2-225D-022B61A3DB0E}"/>
              </a:ext>
            </a:extLst>
          </p:cNvPr>
          <p:cNvSpPr txBox="1"/>
          <p:nvPr/>
        </p:nvSpPr>
        <p:spPr>
          <a:xfrm>
            <a:off x="2623415" y="6235464"/>
            <a:ext cx="50052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11 колледжей-партнеров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AC87BA-57B8-FA49-F9B1-9E349FD94AC6}"/>
              </a:ext>
            </a:extLst>
          </p:cNvPr>
          <p:cNvSpPr txBox="1"/>
          <p:nvPr/>
        </p:nvSpPr>
        <p:spPr>
          <a:xfrm>
            <a:off x="8152906" y="3902075"/>
            <a:ext cx="301053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ООО «Сады Придонья», ООО «</a:t>
            </a:r>
            <a:r>
              <a:rPr lang="ru-RU" sz="1800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Волгоградагроснаб</a:t>
            </a:r>
            <a:r>
              <a:rPr lang="ru-RU" sz="1800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», ООО «СП «Донское»», Волгоградский филиал ПАО «Ростелеком» и др.</a:t>
            </a:r>
            <a:endParaRPr lang="ru-RU" dirty="0"/>
          </a:p>
        </p:txBody>
      </p:sp>
      <p:pic>
        <p:nvPicPr>
          <p:cNvPr id="1028" name="Picture 4" descr="ООО «Национальная продовольственная группа «Сады Придонья»">
            <a:extLst>
              <a:ext uri="{FF2B5EF4-FFF2-40B4-BE49-F238E27FC236}">
                <a16:creationId xmlns:a16="http://schemas.microsoft.com/office/drawing/2014/main" id="{6BB3A867-CAC7-2FC2-E4DE-8F035DA3B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671" y="4859786"/>
            <a:ext cx="1668463" cy="126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ООО «Волгоградагроснаб»">
            <a:extLst>
              <a:ext uri="{FF2B5EF4-FFF2-40B4-BE49-F238E27FC236}">
                <a16:creationId xmlns:a16="http://schemas.microsoft.com/office/drawing/2014/main" id="{7AAA5943-5CDD-6C57-4038-CCB9FB892D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792" y="5379404"/>
            <a:ext cx="1624592" cy="49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ООО «Сельскохозяйственное предприятие «Донское»">
            <a:extLst>
              <a:ext uri="{FF2B5EF4-FFF2-40B4-BE49-F238E27FC236}">
                <a16:creationId xmlns:a16="http://schemas.microsoft.com/office/drawing/2014/main" id="{0942268C-92E0-5ED6-3DE3-65794EC52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093" y="4916072"/>
            <a:ext cx="2077548" cy="167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Волгоградский филиал ПАО «Ростелеком»">
            <a:extLst>
              <a:ext uri="{FF2B5EF4-FFF2-40B4-BE49-F238E27FC236}">
                <a16:creationId xmlns:a16="http://schemas.microsoft.com/office/drawing/2014/main" id="{BC83E9C6-52D9-277E-7F32-307FC698F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0745" y="5995033"/>
            <a:ext cx="2249859" cy="53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97116C1-5F21-8E70-9B5D-30C224A888E6}"/>
              </a:ext>
            </a:extLst>
          </p:cNvPr>
          <p:cNvSpPr txBox="1"/>
          <p:nvPr/>
        </p:nvSpPr>
        <p:spPr>
          <a:xfrm>
            <a:off x="4659435" y="-58914"/>
            <a:ext cx="14934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6600"/>
                </a:solidFill>
              </a:rPr>
              <a:t>2022 год </a:t>
            </a:r>
          </a:p>
        </p:txBody>
      </p:sp>
      <p:pic>
        <p:nvPicPr>
          <p:cNvPr id="1036" name="Picture 12" descr="Герб ВолГАУ">
            <a:extLst>
              <a:ext uri="{FF2B5EF4-FFF2-40B4-BE49-F238E27FC236}">
                <a16:creationId xmlns:a16="http://schemas.microsoft.com/office/drawing/2014/main" id="{BE079139-DE84-F140-1B4F-2366FAED4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57" y="3423278"/>
            <a:ext cx="2216300" cy="2744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022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CE41E14-1CD4-E222-CFF9-6BAED4598F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4794"/>
            <a:ext cx="2612231" cy="2813206"/>
          </a:xfrm>
          <a:prstGeom prst="rect">
            <a:avLst/>
          </a:prstGeom>
        </p:spPr>
      </p:pic>
      <p:pic>
        <p:nvPicPr>
          <p:cNvPr id="17414" name="Рисунок 11">
            <a:extLst>
              <a:ext uri="{FF2B5EF4-FFF2-40B4-BE49-F238E27FC236}">
                <a16:creationId xmlns:a16="http://schemas.microsoft.com/office/drawing/2014/main" id="{01359E68-90CD-50DB-2FBE-4E68A17A4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8374" y="1714258"/>
            <a:ext cx="2466258" cy="2116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0DFB43-C383-B155-5CC7-0F1035274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7568" y="875331"/>
            <a:ext cx="9703444" cy="26950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ru-RU" dirty="0">
                <a:solidFill>
                  <a:srgbClr val="282828"/>
                </a:solidFill>
                <a:effectLst/>
                <a:latin typeface="Golos-Bold"/>
              </a:rPr>
            </a:br>
            <a:r>
              <a:rPr lang="ru-RU" dirty="0">
                <a:solidFill>
                  <a:srgbClr val="282828"/>
                </a:solidFill>
                <a:effectLst/>
                <a:latin typeface="Golos-Bold"/>
              </a:rPr>
              <a:t> </a:t>
            </a:r>
            <a:r>
              <a:rPr lang="ru-RU" sz="2200" b="1" cap="all" dirty="0">
                <a:solidFill>
                  <a:srgbClr val="000099"/>
                </a:solidFill>
                <a:effectLst/>
                <a:latin typeface="Golos-Medium"/>
              </a:rPr>
              <a:t>Образовательно-производственный центр (кластер) </a:t>
            </a:r>
            <a:r>
              <a:rPr lang="ru-RU" sz="2200" b="1" u="sng" cap="all" dirty="0">
                <a:solidFill>
                  <a:srgbClr val="000099"/>
                </a:solidFill>
                <a:effectLst/>
                <a:latin typeface="Golos-Medium"/>
              </a:rPr>
              <a:t>«Химическая отрасль»</a:t>
            </a:r>
            <a:br>
              <a:rPr lang="ru-RU" sz="2200" b="1" u="sng" cap="all" dirty="0">
                <a:solidFill>
                  <a:srgbClr val="000099"/>
                </a:solidFill>
                <a:effectLst/>
                <a:latin typeface="Golos-Medium"/>
              </a:rPr>
            </a:br>
            <a:br>
              <a:rPr lang="ru-RU" sz="2200" b="1" dirty="0">
                <a:solidFill>
                  <a:srgbClr val="000099"/>
                </a:solidFill>
                <a:effectLst/>
                <a:latin typeface="Golos-Regular"/>
              </a:rPr>
            </a:br>
            <a:r>
              <a:rPr lang="ru-RU" sz="2200" b="1" dirty="0">
                <a:solidFill>
                  <a:srgbClr val="000099"/>
                </a:solidFill>
                <a:effectLst/>
                <a:latin typeface="Golos-Regular"/>
              </a:rPr>
              <a:t>  Ядро- </a:t>
            </a:r>
            <a:r>
              <a:rPr lang="ru-RU" sz="2200" b="1" u="sng" cap="all" dirty="0">
                <a:solidFill>
                  <a:srgbClr val="C00000"/>
                </a:solidFill>
                <a:effectLst/>
                <a:latin typeface="Golos-Medium"/>
              </a:rPr>
              <a:t>ВОЛГОГРАДСКИЙ ПОЛИТЕХНИЧЕСКИЙ КОЛЛЕДЖ ИМЕНИ В.И. ВЕРНАДСКОГО</a:t>
            </a:r>
            <a:br>
              <a:rPr lang="ru-RU" sz="2200" b="1" cap="all" dirty="0">
                <a:solidFill>
                  <a:srgbClr val="000099"/>
                </a:solidFill>
                <a:effectLst/>
                <a:latin typeface="Golos-Medium"/>
              </a:rPr>
            </a:br>
            <a:br>
              <a:rPr lang="ru-RU" sz="2200" dirty="0">
                <a:solidFill>
                  <a:srgbClr val="282828"/>
                </a:solidFill>
                <a:effectLst/>
                <a:latin typeface="Golos-Regular"/>
              </a:rPr>
            </a:br>
            <a:endParaRPr lang="ru-RU" sz="2200" dirty="0"/>
          </a:p>
        </p:txBody>
      </p:sp>
      <p:pic>
        <p:nvPicPr>
          <p:cNvPr id="17411" name="Объект 5">
            <a:extLst>
              <a:ext uri="{FF2B5EF4-FFF2-40B4-BE49-F238E27FC236}">
                <a16:creationId xmlns:a16="http://schemas.microsoft.com/office/drawing/2014/main" id="{3B8EF872-C0E9-6D43-9C0A-9018C0C5C8C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368" y="76200"/>
            <a:ext cx="1993439" cy="1895482"/>
          </a:xfr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3D0D2AC-7971-0B53-895A-7B5C2C1F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7A661F-8498-47C8-A52B-64C96A4EF17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17413" name="TextBox 7">
            <a:extLst>
              <a:ext uri="{FF2B5EF4-FFF2-40B4-BE49-F238E27FC236}">
                <a16:creationId xmlns:a16="http://schemas.microsoft.com/office/drawing/2014/main" id="{F1B7CFBF-128B-11E7-5F7C-34F820344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2231" y="1917081"/>
            <a:ext cx="60486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ill Sans MT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/>
              </a:defRPr>
            </a:lvl9pPr>
          </a:lstStyle>
          <a:p>
            <a:r>
              <a:rPr lang="ru-RU" altLang="ru-RU" sz="2400" b="1" u="sng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Отраслевой партнер </a:t>
            </a:r>
            <a:r>
              <a:rPr lang="ru-RU" altLang="ru-RU" sz="2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АО «КАУСТИК»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19D56C-843B-C2E6-7677-0EC17282217D}"/>
              </a:ext>
            </a:extLst>
          </p:cNvPr>
          <p:cNvSpPr txBox="1"/>
          <p:nvPr/>
        </p:nvSpPr>
        <p:spPr>
          <a:xfrm>
            <a:off x="2441251" y="2554272"/>
            <a:ext cx="41390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 колледжа-партнера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347CDCD-9AF4-B45A-F76A-2F4AEFF38B12}"/>
              </a:ext>
            </a:extLst>
          </p:cNvPr>
          <p:cNvSpPr txBox="1">
            <a:spLocks/>
          </p:cNvSpPr>
          <p:nvPr/>
        </p:nvSpPr>
        <p:spPr>
          <a:xfrm>
            <a:off x="1343472" y="3429001"/>
            <a:ext cx="10567541" cy="1296144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Corbel" panose="020B0503020204020204" pitchFamily="34" charset="0"/>
              </a:defRPr>
            </a:lvl9pPr>
            <a:extLst/>
          </a:lstStyle>
          <a:p>
            <a:pPr algn="ctr"/>
            <a:r>
              <a:rPr lang="ru-RU" sz="2200" b="1" cap="all" dirty="0">
                <a:solidFill>
                  <a:srgbClr val="000099"/>
                </a:solidFill>
                <a:effectLst/>
                <a:latin typeface="Golos-Medium"/>
              </a:rPr>
              <a:t>Кластер по направлению: </a:t>
            </a:r>
            <a:r>
              <a:rPr lang="ru-RU" sz="2200" b="1" u="sng" cap="all" dirty="0">
                <a:solidFill>
                  <a:srgbClr val="000099"/>
                </a:solidFill>
                <a:effectLst/>
                <a:latin typeface="Golos-Medium"/>
              </a:rPr>
              <a:t>Транспортная отрасль</a:t>
            </a:r>
          </a:p>
          <a:p>
            <a:pPr algn="ctr"/>
            <a:br>
              <a:rPr lang="ru-RU" sz="2200" b="1" cap="all" dirty="0">
                <a:solidFill>
                  <a:srgbClr val="000099"/>
                </a:solidFill>
                <a:effectLst/>
                <a:latin typeface="Golos-Medium"/>
              </a:rPr>
            </a:br>
            <a:r>
              <a:rPr lang="ru-RU" sz="2000" b="1" dirty="0">
                <a:solidFill>
                  <a:srgbClr val="000099"/>
                </a:solidFill>
                <a:effectLst/>
                <a:latin typeface="Golos-Regular"/>
              </a:rPr>
              <a:t>Ядро - </a:t>
            </a:r>
            <a:r>
              <a:rPr lang="ru-RU" sz="2200" b="1" u="sng" cap="all" dirty="0">
                <a:solidFill>
                  <a:srgbClr val="C00000"/>
                </a:solidFill>
                <a:effectLst/>
                <a:latin typeface="Golos-Medium"/>
              </a:rPr>
              <a:t>Государственное бюджетное профессиональное образовательное учреждение «Волгоградский технический колледж»</a:t>
            </a:r>
            <a:br>
              <a:rPr lang="ru-RU" sz="2200" b="1" u="sng" cap="all" dirty="0">
                <a:solidFill>
                  <a:srgbClr val="C00000"/>
                </a:solidFill>
                <a:effectLst/>
                <a:latin typeface="Golos-Medium"/>
              </a:rPr>
            </a:br>
            <a:endParaRPr lang="ru-RU" sz="2200" b="1" u="sng" cap="all" dirty="0">
              <a:solidFill>
                <a:srgbClr val="C00000"/>
              </a:solidFill>
              <a:effectLst/>
              <a:latin typeface="Golos-Medium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5058D9-A5BA-6375-C577-250FA27DEDAA}"/>
              </a:ext>
            </a:extLst>
          </p:cNvPr>
          <p:cNvSpPr txBox="1"/>
          <p:nvPr/>
        </p:nvSpPr>
        <p:spPr>
          <a:xfrm>
            <a:off x="1343472" y="4745916"/>
            <a:ext cx="104411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Отраслевой партнер - государственное бюджетное учреждение Волгоградской области «</a:t>
            </a:r>
            <a:r>
              <a:rPr lang="ru-RU" sz="2400" b="1" dirty="0" err="1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Волгоградавтодор</a:t>
            </a:r>
            <a:r>
              <a:rPr lang="ru-RU" sz="2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8D2E792-EA0A-23ED-BDEB-ADF202E81E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3" y="5766895"/>
            <a:ext cx="5165859" cy="47138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C607AA-B452-B192-1651-0BF6C5199E5B}"/>
              </a:ext>
            </a:extLst>
          </p:cNvPr>
          <p:cNvSpPr txBox="1"/>
          <p:nvPr/>
        </p:nvSpPr>
        <p:spPr>
          <a:xfrm>
            <a:off x="2386995" y="5905440"/>
            <a:ext cx="41390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 колледжа-партнера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ED15E1-30A4-C8DC-C3BB-ED08FA4D294C}"/>
              </a:ext>
            </a:extLst>
          </p:cNvPr>
          <p:cNvSpPr txBox="1"/>
          <p:nvPr/>
        </p:nvSpPr>
        <p:spPr>
          <a:xfrm>
            <a:off x="5402124" y="-79408"/>
            <a:ext cx="1387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6600"/>
                </a:solidFill>
              </a:rPr>
              <a:t>2023 год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>
            <a:extLst>
              <a:ext uri="{FF2B5EF4-FFF2-40B4-BE49-F238E27FC236}">
                <a16:creationId xmlns:a16="http://schemas.microsoft.com/office/drawing/2014/main" id="{FEEB97C7-0FE4-3BA2-7C57-0DA92BE1D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8694" y="5391849"/>
            <a:ext cx="1823306" cy="1421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F93316-D397-AB07-D37E-769E37387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3472" y="44398"/>
            <a:ext cx="10567541" cy="792314"/>
          </a:xfrm>
        </p:spPr>
        <p:txBody>
          <a:bodyPr>
            <a:normAutofit fontScale="90000"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3399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Взаимодействие образовательных организаций с предприятиями-партнерами:</a:t>
            </a:r>
            <a:endParaRPr lang="ru-RU" sz="3200" dirty="0">
              <a:solidFill>
                <a:srgbClr val="33993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57FF873-B846-8262-12B7-C3AD4FF7E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DED6F5-7B74-493D-B496-BC7799C1561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13317" name="AutoShape 2" descr="Профессионалитет">
            <a:extLst>
              <a:ext uri="{FF2B5EF4-FFF2-40B4-BE49-F238E27FC236}">
                <a16:creationId xmlns:a16="http://schemas.microsoft.com/office/drawing/2014/main" id="{26CA3B13-5A33-66FF-A564-AD0B9300A6CF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>
          <a:xfrm>
            <a:off x="1065432" y="1052736"/>
            <a:ext cx="11045668" cy="5729064"/>
          </a:xfrm>
        </p:spPr>
        <p:txBody>
          <a:bodyPr/>
          <a:lstStyle/>
          <a:p>
            <a:pPr indent="44958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</a:pPr>
            <a:r>
              <a:rPr lang="ru-RU" sz="2200" b="1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открытие новых специальностей под заказ предприятий;</a:t>
            </a:r>
            <a:endParaRPr lang="ru-RU" sz="2200" b="1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</a:pPr>
            <a:r>
              <a:rPr lang="ru-RU" sz="2200" b="1" dirty="0">
                <a:solidFill>
                  <a:srgbClr val="3399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целевое обучение за счет средств работодателя по новым специальностям;</a:t>
            </a:r>
            <a:endParaRPr lang="ru-RU" sz="2200" b="1" dirty="0">
              <a:solidFill>
                <a:srgbClr val="33993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</a:pPr>
            <a:r>
              <a:rPr lang="ru-RU" sz="2200" b="1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открытие лабораторий, моделирующих производственные процессы;</a:t>
            </a:r>
            <a:endParaRPr lang="ru-RU" sz="2200" b="1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</a:pPr>
            <a:r>
              <a:rPr lang="ru-RU" sz="2200" b="1" dirty="0">
                <a:solidFill>
                  <a:srgbClr val="3399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выплата </a:t>
            </a:r>
            <a:r>
              <a:rPr lang="ru-RU" sz="2200" b="1" dirty="0">
                <a:solidFill>
                  <a:srgbClr val="3399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предприятиями стипендий лучшим </a:t>
            </a:r>
            <a:r>
              <a:rPr lang="ru-RU" sz="2200" b="1" dirty="0">
                <a:solidFill>
                  <a:srgbClr val="3399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студентам, а также преподавателям (на рейтинговой основе) ежемесячной целевой доплаты;</a:t>
            </a:r>
            <a:endParaRPr lang="ru-RU" sz="2200" b="1" dirty="0">
              <a:solidFill>
                <a:srgbClr val="33993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</a:pPr>
            <a:r>
              <a:rPr lang="ru-RU" sz="2200" b="1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привлечение к обучению наставников из числа работников предприятий;</a:t>
            </a:r>
            <a:endParaRPr lang="ru-RU" sz="2200" b="1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</a:pPr>
            <a:r>
              <a:rPr lang="ru-RU" sz="2200" b="1" dirty="0">
                <a:solidFill>
                  <a:srgbClr val="339933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стажировка преподавателей образовательных организаций на базе предприятий;</a:t>
            </a:r>
            <a:endParaRPr lang="ru-RU" sz="2200" b="1" dirty="0">
              <a:solidFill>
                <a:srgbClr val="33993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</a:pPr>
            <a:r>
              <a:rPr lang="ru-RU" sz="2200" b="1" dirty="0">
                <a:solidFill>
                  <a:srgbClr val="000099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предприятий в инфраструктурных проектах образовательных организаций;</a:t>
            </a:r>
            <a:endParaRPr lang="ru-RU" sz="2200" b="1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99"/>
              </a:buClr>
            </a:pPr>
            <a:r>
              <a:rPr lang="ru-RU" sz="2200" b="1" dirty="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предприятиями производственных баз, техники. </a:t>
            </a:r>
            <a:endParaRPr lang="ru-RU" altLang="ru-RU" sz="220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552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3543</TotalTime>
  <Words>1298</Words>
  <Application>Microsoft Office PowerPoint</Application>
  <PresentationFormat>Широкоэкранный</PresentationFormat>
  <Paragraphs>80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-apple-system</vt:lpstr>
      <vt:lpstr>Arial</vt:lpstr>
      <vt:lpstr>Arial Black</vt:lpstr>
      <vt:lpstr>Calibri</vt:lpstr>
      <vt:lpstr>Gill Sans MT</vt:lpstr>
      <vt:lpstr>Golos-Bold</vt:lpstr>
      <vt:lpstr>Golos-Medium</vt:lpstr>
      <vt:lpstr>Golos-Regular</vt:lpstr>
      <vt:lpstr>Segoe UI Black</vt:lpstr>
      <vt:lpstr>Times New Roman</vt:lpstr>
      <vt:lpstr>Wingdings</vt:lpstr>
      <vt:lpstr>Wingdings 2</vt:lpstr>
      <vt:lpstr>Тема Office</vt:lpstr>
      <vt:lpstr>Аудит эффективности использования бюджетных средств на обеспечение Волгоградской области необходимыми трудовыми ресурсами с учетом перспектив социально-экономического развития региона</vt:lpstr>
      <vt:lpstr>Цитаты Президента РФ В.В. Путина о среднем профессиональном образовании страны </vt:lpstr>
      <vt:lpstr>«Обеспечение соответствия профессий по контрольным цифрам приема в учреждениях среднего профобразования потребностям экономики в трудовых ресурсах»;  «Исполнение работодателями соглашений с Администрацией Волгоградской области по созданию рабочих мест в рамках инвестиционных соглашений»;  «Исполнение работодателями соглашений с Администрацией Волгоградской области по созданию рабочих мест в рамках субсидий (грантов) сельхозтоваропроизводителям»;  «Трудоустройство выпускников учреждений СПО в целом»;  «Трудоустройство выпускников учреждений СПО у якорных работодателей по их заявкам»   «Трудоустройство выпускников учреждений СПО по грантам из областного бюджета ВУЗам по соглашениям с Облкомобразования»; </vt:lpstr>
      <vt:lpstr>«Доля граждан, получающих профессиональное образование за счет средств работодателя, в общем количестве обучившихся граждан»;  «Эффективность оказания услуги в сфере занятости населения по профессиональному обучению и дополнительному профессиональному образованию безработных граждан»;  «Увеличение доли работодателей, предоставляющих сведения о наличии или отсутствии вакансий в государственную службу занятости в общем количестве работодателей в Волгоградской области, использующих наемный труд, ед.»;  «Удовлетворенность работодателей качеством подготовки специалистов в учреждениях СПО по 5 бальной шкале».   </vt:lpstr>
      <vt:lpstr>- не определены критерии и принципы отбора «якорных работодателей», их нормативное определение и правовой статус;  - дисбаланс регионального Прогноза потребности и осуществляемой учреждениями подготовки специалистов как по направлениям подготовки, так и по уровням образования;  - длительное отсутствие на региональном уровне Положения о мониторинге трудоустройства выпускников профессиональных образовательных организаций;  - отсутствие должным образом налаженного взаимодействия организаций СПО с работодателями;  - формальный подход организаций СПО при предоставлении заявок на формирование КЦП;  - низкая оценка качества подготавливаемых специалистов крупными промышленными предприятиями региона;   </vt:lpstr>
      <vt:lpstr>Презентация PowerPoint</vt:lpstr>
      <vt:lpstr>Презентация PowerPoint</vt:lpstr>
      <vt:lpstr>  Образовательно-производственный центр (кластер) «Химическая отрасль»    Ядро- ВОЛГОГРАДСКИЙ ПОЛИТЕХНИЧЕСКИЙ КОЛЛЕДЖ ИМЕНИ В.И. ВЕРНАДСКОГО  </vt:lpstr>
      <vt:lpstr>Взаимодействие образовательных организаций с предприятиями-партнерами:</vt:lpstr>
      <vt:lpstr>Предложения КСП ВО по итогам проведения аудита эффективности:</vt:lpstr>
      <vt:lpstr>Принятые органами исполнительной власти меры по итогам проведения аудита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Проверка реализации отдельных мероприятий регионального проекта «Сохранение и предотвращение загрязнения реки Волги на территории Волгоградской области», принятого в рамках национального проекта «Экология»</dc:title>
  <dc:creator>Абухоф</dc:creator>
  <cp:lastModifiedBy>Самарцева Оксана Геннадьевна</cp:lastModifiedBy>
  <cp:revision>252</cp:revision>
  <cp:lastPrinted>2023-05-23T09:51:12Z</cp:lastPrinted>
  <dcterms:created xsi:type="dcterms:W3CDTF">2021-11-15T07:11:34Z</dcterms:created>
  <dcterms:modified xsi:type="dcterms:W3CDTF">2023-05-29T08:28:59Z</dcterms:modified>
</cp:coreProperties>
</file>