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0"/>
  </p:notesMasterIdLst>
  <p:sldIdLst>
    <p:sldId id="294" r:id="rId2"/>
    <p:sldId id="295" r:id="rId3"/>
    <p:sldId id="321" r:id="rId4"/>
    <p:sldId id="320" r:id="rId5"/>
    <p:sldId id="308" r:id="rId6"/>
    <p:sldId id="323" r:id="rId7"/>
    <p:sldId id="309" r:id="rId8"/>
    <p:sldId id="324" r:id="rId9"/>
  </p:sldIdLst>
  <p:sldSz cx="9144000" cy="5143500" type="screen16x9"/>
  <p:notesSz cx="6735763" cy="98663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Средний стиль 1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FABFCF23-3B69-468F-B69F-88F6DE6A72F2}" styleName="Средний стиль 1 -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2838BEF-8BB2-4498-84A7-C5851F593DF1}" styleName="Средний стиль 4 -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BDBED569-4797-4DF1-A0F4-6AAB3CD982D8}" styleName="Светлый стиль 3 - акцент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47" d="100"/>
          <a:sy n="147" d="100"/>
        </p:scale>
        <p:origin x="-594" y="-10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0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F3B135A-89AD-42A8-AC22-4270D2B45900}" type="doc">
      <dgm:prSet loTypeId="urn:microsoft.com/office/officeart/2005/8/layout/chevron2" loCatId="list" qsTypeId="urn:microsoft.com/office/officeart/2005/8/quickstyle/3d1" qsCatId="3D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DAA50323-EBDF-4CBC-829E-BADECBCC77CC}">
      <dgm:prSet/>
      <dgm:spPr/>
      <dgm:t>
        <a:bodyPr/>
        <a:lstStyle/>
        <a:p>
          <a:pPr rtl="0"/>
          <a:endParaRPr lang="ru-RU" dirty="0">
            <a:latin typeface="Times New Roman" pitchFamily="18" charset="0"/>
            <a:cs typeface="Times New Roman" pitchFamily="18" charset="0"/>
          </a:endParaRPr>
        </a:p>
      </dgm:t>
    </dgm:pt>
    <dgm:pt modelId="{7F94D7AA-37FF-4048-ACC0-31A21BB51FE4}" type="parTrans" cxnId="{D229CD11-1550-440E-AC89-50F3FD11F43B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082B9112-F148-4FE4-96A2-8A1E7F1F426C}" type="sibTrans" cxnId="{D229CD11-1550-440E-AC89-50F3FD11F43B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5A61BFCB-3E6F-471C-B777-B8FF5E9AC656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0620D689-485B-4929-AB54-C91D5577D959}" type="parTrans" cxnId="{9E927B38-3DE0-43FF-A715-BB0332FED1A2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08B2A309-F66D-425D-9E44-BC1028DB4531}" type="sibTrans" cxnId="{9E927B38-3DE0-43FF-A715-BB0332FED1A2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E37E4721-245F-48C4-934C-13993B1040FC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C835C575-EB9A-451D-B86B-25EF2AF9A5CB}" type="parTrans" cxnId="{32566EAF-1E93-4593-AC7E-0C5616019A8D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1C8420AB-8F22-4804-927E-DB360F630A6D}" type="sibTrans" cxnId="{32566EAF-1E93-4593-AC7E-0C5616019A8D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F2362FAA-E7F4-4C1C-B110-46A143064F88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27F761D1-A694-4009-9817-7BB2BBA5BBFC}" type="parTrans" cxnId="{956189A5-7249-44A8-81AA-D5961EB0B174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709BEBD3-CF3A-4465-8477-F6810C9AC156}" type="sibTrans" cxnId="{956189A5-7249-44A8-81AA-D5961EB0B174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060A8BAA-9A60-45D7-8F64-E7DA25FABF7D}">
      <dgm:prSet custT="1"/>
      <dgm:spPr/>
      <dgm:t>
        <a:bodyPr/>
        <a:lstStyle/>
        <a:p>
          <a:pPr marL="0" marR="0" indent="0" algn="ctr" defTabSz="914400" rtl="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200" b="1" dirty="0" smtClean="0">
              <a:latin typeface="Times New Roman" pitchFamily="18" charset="0"/>
              <a:cs typeface="Times New Roman" pitchFamily="18" charset="0"/>
            </a:rPr>
            <a:t>Министерство имущественных и градостроительных отношений Астраханской области</a:t>
          </a:r>
          <a:endParaRPr lang="ru-RU" sz="1200" dirty="0">
            <a:latin typeface="Times New Roman" pitchFamily="18" charset="0"/>
            <a:cs typeface="Times New Roman" pitchFamily="18" charset="0"/>
          </a:endParaRPr>
        </a:p>
      </dgm:t>
    </dgm:pt>
    <dgm:pt modelId="{FBF846C9-F2E6-4336-A506-41C84F86A6AE}" type="parTrans" cxnId="{4B3263C0-3545-4543-9125-9305451A627E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09FA0ADC-0AE5-40B7-ADC0-893F31A45447}" type="sibTrans" cxnId="{4B3263C0-3545-4543-9125-9305451A627E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64A96F77-73F4-49A8-80EB-90189C729B02}">
      <dgm:prSet custT="1"/>
      <dgm:spPr/>
      <dgm:t>
        <a:bodyPr/>
        <a:lstStyle/>
        <a:p>
          <a:pPr algn="ctr"/>
          <a:r>
            <a:rPr lang="ru-RU" sz="1200" b="1" smtClean="0">
              <a:latin typeface="Times New Roman" pitchFamily="18" charset="0"/>
              <a:cs typeface="Times New Roman" pitchFamily="18" charset="0"/>
            </a:rPr>
            <a:t>Министерство строительства и жилищно-коммунального хозяйства Астраханской области</a:t>
          </a:r>
          <a:endParaRPr lang="ru-RU" sz="1200" dirty="0">
            <a:latin typeface="Times New Roman" pitchFamily="18" charset="0"/>
            <a:cs typeface="Times New Roman" pitchFamily="18" charset="0"/>
          </a:endParaRPr>
        </a:p>
      </dgm:t>
    </dgm:pt>
    <dgm:pt modelId="{61221593-E5DD-41AC-B38C-C341200422C8}" type="parTrans" cxnId="{132C45D6-52AC-4AC7-B526-4269A967C229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D0090105-A3D8-4FDA-9FBD-42F5F2464C28}" type="sibTrans" cxnId="{132C45D6-52AC-4AC7-B526-4269A967C229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FFAADDDA-3E80-4C3F-B327-CAA0D05B055E}">
      <dgm:prSet custT="1"/>
      <dgm:spPr/>
      <dgm:t>
        <a:bodyPr/>
        <a:lstStyle/>
        <a:p>
          <a:pPr marL="0" marR="0" indent="0" algn="ctr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200" b="1" dirty="0" smtClean="0">
              <a:latin typeface="Times New Roman" pitchFamily="18" charset="0"/>
              <a:cs typeface="Times New Roman" pitchFamily="18" charset="0"/>
            </a:rPr>
            <a:t>Министерство финансов Астраханской области</a:t>
          </a:r>
          <a:endParaRPr lang="ru-RU" dirty="0">
            <a:latin typeface="Times New Roman" pitchFamily="18" charset="0"/>
            <a:cs typeface="Times New Roman" pitchFamily="18" charset="0"/>
          </a:endParaRPr>
        </a:p>
      </dgm:t>
    </dgm:pt>
    <dgm:pt modelId="{20703187-4FB7-4B5B-83D1-3BB0B34A7F33}" type="parTrans" cxnId="{F6ED9006-9D22-4547-8AF0-DAFAE67D1B72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899AFF58-B15A-4CAF-8110-727AC9AC7460}" type="sibTrans" cxnId="{F6ED9006-9D22-4547-8AF0-DAFAE67D1B72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3439BE96-C151-4B40-875D-4FF8616DF176}">
      <dgm:prSet custT="1"/>
      <dgm:spPr/>
      <dgm:t>
        <a:bodyPr/>
        <a:lstStyle/>
        <a:p>
          <a:pPr marL="0" marR="0" indent="0" algn="ctr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200" b="1" dirty="0" smtClean="0">
              <a:latin typeface="Times New Roman" pitchFamily="18" charset="0"/>
              <a:cs typeface="Times New Roman" pitchFamily="18" charset="0"/>
            </a:rPr>
            <a:t>Министерство транспорта и дорожной инфраструктуры Астраханской области</a:t>
          </a:r>
          <a:endParaRPr lang="ru-RU" dirty="0">
            <a:latin typeface="Times New Roman" pitchFamily="18" charset="0"/>
            <a:cs typeface="Times New Roman" pitchFamily="18" charset="0"/>
          </a:endParaRPr>
        </a:p>
      </dgm:t>
    </dgm:pt>
    <dgm:pt modelId="{E7E23D11-CE31-4407-B4A5-B0CEFB2B12C6}" type="parTrans" cxnId="{FADFC651-4C03-4091-AA85-7242A6FD57CC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3BE32A62-66D2-4C6F-BB07-2C22768CAEF1}" type="sibTrans" cxnId="{FADFC651-4C03-4091-AA85-7242A6FD57CC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5A962A94-57BB-4C6E-B04E-7075E86F729C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B54DF622-768F-4F53-9B48-030F354C5358}" type="parTrans" cxnId="{2EF1824E-7CF4-492F-913C-F25ACF153E46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19F1114D-8D8C-46BE-95AC-7A6A1329D268}" type="sibTrans" cxnId="{2EF1824E-7CF4-492F-913C-F25ACF153E46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61EF0738-B5E3-4BF4-AE9B-06E41D725EA8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A2386F6F-A47C-4616-927B-705FA3AB6BEE}" type="parTrans" cxnId="{E3BBAA21-972E-4C8A-9B6E-00BB59EF1BA8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BDECB0B7-BD8E-4BFA-8AFF-8F8CA6C55EBE}" type="sibTrans" cxnId="{E3BBAA21-972E-4C8A-9B6E-00BB59EF1BA8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19C35065-197A-4056-A550-5E8B91D53D8C}">
      <dgm:prSet custT="1"/>
      <dgm:spPr/>
      <dgm:t>
        <a:bodyPr/>
        <a:lstStyle/>
        <a:p>
          <a:pPr algn="ctr"/>
          <a:r>
            <a:rPr lang="ru-RU" sz="1200" b="1" dirty="0" smtClean="0">
              <a:latin typeface="Times New Roman" pitchFamily="18" charset="0"/>
              <a:cs typeface="Times New Roman" pitchFamily="18" charset="0"/>
            </a:rPr>
            <a:t>Министерство социального развития и труда Астраханской области</a:t>
          </a:r>
          <a:endParaRPr lang="ru-RU" sz="1200" dirty="0">
            <a:latin typeface="Times New Roman" pitchFamily="18" charset="0"/>
            <a:cs typeface="Times New Roman" pitchFamily="18" charset="0"/>
          </a:endParaRPr>
        </a:p>
      </dgm:t>
    </dgm:pt>
    <dgm:pt modelId="{75EDF290-053B-477C-97FA-A39EFCE654EE}" type="parTrans" cxnId="{DCC75758-0A37-4554-A29E-53C9C66A7D17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AEDEE20C-BDDD-4445-ABAC-990A0C36340B}" type="sibTrans" cxnId="{DCC75758-0A37-4554-A29E-53C9C66A7D17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08F55B43-2775-443F-8B36-95624C2C487A}">
      <dgm:prSet custT="1"/>
      <dgm:spPr/>
      <dgm:t>
        <a:bodyPr/>
        <a:lstStyle/>
        <a:p>
          <a:pPr marL="0" marR="0" indent="0" algn="ctr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200" b="1" smtClean="0">
              <a:latin typeface="Times New Roman" pitchFamily="18" charset="0"/>
              <a:cs typeface="Times New Roman" pitchFamily="18" charset="0"/>
            </a:rPr>
            <a:t>Служба природопользования и охраны окружающей среды Астраханской области</a:t>
          </a:r>
          <a:endParaRPr lang="ru-RU" dirty="0">
            <a:latin typeface="Times New Roman" pitchFamily="18" charset="0"/>
            <a:cs typeface="Times New Roman" pitchFamily="18" charset="0"/>
          </a:endParaRPr>
        </a:p>
      </dgm:t>
    </dgm:pt>
    <dgm:pt modelId="{4B05F9A1-1D09-4C85-9C15-4343AB8DC878}" type="parTrans" cxnId="{190BBEDD-BD34-4EA1-AAE7-CC0D52461C21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E95C9B52-3A9D-408E-9112-3C7390FF2E67}" type="sibTrans" cxnId="{190BBEDD-BD34-4EA1-AAE7-CC0D52461C21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DF6628F9-51C5-4B48-8459-972820F3DE24}" type="pres">
      <dgm:prSet presAssocID="{6F3B135A-89AD-42A8-AC22-4270D2B45900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796D471-F8F0-49B7-856D-6F49BC83D630}" type="pres">
      <dgm:prSet presAssocID="{DAA50323-EBDF-4CBC-829E-BADECBCC77CC}" presName="composite" presStyleCnt="0"/>
      <dgm:spPr/>
    </dgm:pt>
    <dgm:pt modelId="{41303DAE-9306-4887-A238-BFE51C3FCCE1}" type="pres">
      <dgm:prSet presAssocID="{DAA50323-EBDF-4CBC-829E-BADECBCC77CC}" presName="parentText" presStyleLbl="alignNode1" presStyleIdx="0" presStyleCnt="6" custLinFactNeighborX="-518" custLinFactNeighborY="-11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2E0F720-4102-4E10-BC77-D4FACCE959AC}" type="pres">
      <dgm:prSet presAssocID="{DAA50323-EBDF-4CBC-829E-BADECBCC77CC}" presName="descendantText" presStyleLbl="alignAcc1" presStyleIdx="0" presStyleCnt="6" custLinFactNeighborX="-27" custLinFactNeighborY="256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4548A82-570C-4E6C-943D-795F618D2834}" type="pres">
      <dgm:prSet presAssocID="{082B9112-F148-4FE4-96A2-8A1E7F1F426C}" presName="sp" presStyleCnt="0"/>
      <dgm:spPr/>
    </dgm:pt>
    <dgm:pt modelId="{25D0602B-0716-48D3-AB73-E99106FEA6BA}" type="pres">
      <dgm:prSet presAssocID="{E37E4721-245F-48C4-934C-13993B1040FC}" presName="composite" presStyleCnt="0"/>
      <dgm:spPr/>
    </dgm:pt>
    <dgm:pt modelId="{45041C86-6FF9-4BAE-9E3F-36FE623B8994}" type="pres">
      <dgm:prSet presAssocID="{E37E4721-245F-48C4-934C-13993B1040FC}" presName="parentText" presStyleLbl="alignNode1" presStyleIdx="1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E377B6D-17AD-4209-B420-F45D1C6C61CA}" type="pres">
      <dgm:prSet presAssocID="{E37E4721-245F-48C4-934C-13993B1040FC}" presName="descendantText" presStyleLbl="alignAcc1" presStyleIdx="1" presStyleCnt="6" custLinFactNeighborX="-27" custLinFactNeighborY="256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D399DD3-627D-4A86-9E79-EC381B05AD8C}" type="pres">
      <dgm:prSet presAssocID="{1C8420AB-8F22-4804-927E-DB360F630A6D}" presName="sp" presStyleCnt="0"/>
      <dgm:spPr/>
    </dgm:pt>
    <dgm:pt modelId="{55A26540-2024-49C7-9E7B-4BFFB5F87C74}" type="pres">
      <dgm:prSet presAssocID="{5A61BFCB-3E6F-471C-B777-B8FF5E9AC656}" presName="composite" presStyleCnt="0"/>
      <dgm:spPr/>
    </dgm:pt>
    <dgm:pt modelId="{FE6552EE-D655-43A0-B3A1-F6021F8C182B}" type="pres">
      <dgm:prSet presAssocID="{5A61BFCB-3E6F-471C-B777-B8FF5E9AC656}" presName="parentText" presStyleLbl="alignNode1" presStyleIdx="2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1094A44-E9C0-43F8-8A0A-716D6B385FE6}" type="pres">
      <dgm:prSet presAssocID="{5A61BFCB-3E6F-471C-B777-B8FF5E9AC656}" presName="descendantText" presStyleLbl="alignAcc1" presStyleIdx="2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44557EA-CAB2-48A4-9336-75B18FE0391F}" type="pres">
      <dgm:prSet presAssocID="{08B2A309-F66D-425D-9E44-BC1028DB4531}" presName="sp" presStyleCnt="0"/>
      <dgm:spPr/>
    </dgm:pt>
    <dgm:pt modelId="{C9FF3D3F-3E85-4543-A473-25D45250C572}" type="pres">
      <dgm:prSet presAssocID="{5A962A94-57BB-4C6E-B04E-7075E86F729C}" presName="composite" presStyleCnt="0"/>
      <dgm:spPr/>
    </dgm:pt>
    <dgm:pt modelId="{4758A809-D97A-4E8D-9C4D-0BB8771B172C}" type="pres">
      <dgm:prSet presAssocID="{5A962A94-57BB-4C6E-B04E-7075E86F729C}" presName="parentText" presStyleLbl="alignNode1" presStyleIdx="3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E1AD742-D530-4692-AD68-6F095A7AB97F}" type="pres">
      <dgm:prSet presAssocID="{5A962A94-57BB-4C6E-B04E-7075E86F729C}" presName="descendantText" presStyleLbl="alignAcc1" presStyleIdx="3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33EC0E2-431E-4D41-AA07-C303E4044EAD}" type="pres">
      <dgm:prSet presAssocID="{19F1114D-8D8C-46BE-95AC-7A6A1329D268}" presName="sp" presStyleCnt="0"/>
      <dgm:spPr/>
    </dgm:pt>
    <dgm:pt modelId="{D5FE736E-F2B1-4C3A-8E55-51788E7A718C}" type="pres">
      <dgm:prSet presAssocID="{F2362FAA-E7F4-4C1C-B110-46A143064F88}" presName="composite" presStyleCnt="0"/>
      <dgm:spPr/>
    </dgm:pt>
    <dgm:pt modelId="{71E8DE1D-AD41-4BBC-8BF8-B7B33A427F15}" type="pres">
      <dgm:prSet presAssocID="{F2362FAA-E7F4-4C1C-B110-46A143064F88}" presName="parentText" presStyleLbl="alignNode1" presStyleIdx="4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3603BDC-E30A-4766-8EE4-FEFDB643C513}" type="pres">
      <dgm:prSet presAssocID="{F2362FAA-E7F4-4C1C-B110-46A143064F88}" presName="descendantText" presStyleLbl="alignAcc1" presStyleIdx="4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84C1620-2041-41DF-97A4-F59C236A4DA3}" type="pres">
      <dgm:prSet presAssocID="{709BEBD3-CF3A-4465-8477-F6810C9AC156}" presName="sp" presStyleCnt="0"/>
      <dgm:spPr/>
    </dgm:pt>
    <dgm:pt modelId="{F9FDABD8-3666-4F2F-95CE-151433F0F32F}" type="pres">
      <dgm:prSet presAssocID="{61EF0738-B5E3-4BF4-AE9B-06E41D725EA8}" presName="composite" presStyleCnt="0"/>
      <dgm:spPr/>
    </dgm:pt>
    <dgm:pt modelId="{76F8F6E7-37B9-40A8-8D0C-5830C50B626A}" type="pres">
      <dgm:prSet presAssocID="{61EF0738-B5E3-4BF4-AE9B-06E41D725EA8}" presName="parentText" presStyleLbl="alignNode1" presStyleIdx="5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9F1EAA0-B7EA-45BB-8486-EFA0AD8E82D4}" type="pres">
      <dgm:prSet presAssocID="{61EF0738-B5E3-4BF4-AE9B-06E41D725EA8}" presName="descendantText" presStyleLbl="alignAcc1" presStyleIdx="5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271FE79-9320-45EB-BEFE-66771A38314A}" type="presOf" srcId="{5A962A94-57BB-4C6E-B04E-7075E86F729C}" destId="{4758A809-D97A-4E8D-9C4D-0BB8771B172C}" srcOrd="0" destOrd="0" presId="urn:microsoft.com/office/officeart/2005/8/layout/chevron2"/>
    <dgm:cxn modelId="{CE880D08-6B53-4193-9C1E-BFED960233DE}" type="presOf" srcId="{3439BE96-C151-4B40-875D-4FF8616DF176}" destId="{03603BDC-E30A-4766-8EE4-FEFDB643C513}" srcOrd="0" destOrd="0" presId="urn:microsoft.com/office/officeart/2005/8/layout/chevron2"/>
    <dgm:cxn modelId="{4B3263C0-3545-4543-9125-9305451A627E}" srcId="{DAA50323-EBDF-4CBC-829E-BADECBCC77CC}" destId="{060A8BAA-9A60-45D7-8F64-E7DA25FABF7D}" srcOrd="0" destOrd="0" parTransId="{FBF846C9-F2E6-4336-A506-41C84F86A6AE}" sibTransId="{09FA0ADC-0AE5-40B7-ADC0-893F31A45447}"/>
    <dgm:cxn modelId="{DCC75758-0A37-4554-A29E-53C9C66A7D17}" srcId="{5A962A94-57BB-4C6E-B04E-7075E86F729C}" destId="{19C35065-197A-4056-A550-5E8B91D53D8C}" srcOrd="0" destOrd="0" parTransId="{75EDF290-053B-477C-97FA-A39EFCE654EE}" sibTransId="{AEDEE20C-BDDD-4445-ABAC-990A0C36340B}"/>
    <dgm:cxn modelId="{190BBEDD-BD34-4EA1-AAE7-CC0D52461C21}" srcId="{61EF0738-B5E3-4BF4-AE9B-06E41D725EA8}" destId="{08F55B43-2775-443F-8B36-95624C2C487A}" srcOrd="0" destOrd="0" parTransId="{4B05F9A1-1D09-4C85-9C15-4343AB8DC878}" sibTransId="{E95C9B52-3A9D-408E-9112-3C7390FF2E67}"/>
    <dgm:cxn modelId="{8689796E-EFAF-4190-A095-0D92BABD90AC}" type="presOf" srcId="{E37E4721-245F-48C4-934C-13993B1040FC}" destId="{45041C86-6FF9-4BAE-9E3F-36FE623B8994}" srcOrd="0" destOrd="0" presId="urn:microsoft.com/office/officeart/2005/8/layout/chevron2"/>
    <dgm:cxn modelId="{4B6D1BCC-A535-47CB-947F-00960BB9300D}" type="presOf" srcId="{DAA50323-EBDF-4CBC-829E-BADECBCC77CC}" destId="{41303DAE-9306-4887-A238-BFE51C3FCCE1}" srcOrd="0" destOrd="0" presId="urn:microsoft.com/office/officeart/2005/8/layout/chevron2"/>
    <dgm:cxn modelId="{956189A5-7249-44A8-81AA-D5961EB0B174}" srcId="{6F3B135A-89AD-42A8-AC22-4270D2B45900}" destId="{F2362FAA-E7F4-4C1C-B110-46A143064F88}" srcOrd="4" destOrd="0" parTransId="{27F761D1-A694-4009-9817-7BB2BBA5BBFC}" sibTransId="{709BEBD3-CF3A-4465-8477-F6810C9AC156}"/>
    <dgm:cxn modelId="{238D8167-CA5E-4C13-825F-6C6F1A1F77C0}" type="presOf" srcId="{08F55B43-2775-443F-8B36-95624C2C487A}" destId="{E9F1EAA0-B7EA-45BB-8486-EFA0AD8E82D4}" srcOrd="0" destOrd="0" presId="urn:microsoft.com/office/officeart/2005/8/layout/chevron2"/>
    <dgm:cxn modelId="{9AACF415-E1C6-4369-B502-C83EEDBE3C75}" type="presOf" srcId="{FFAADDDA-3E80-4C3F-B327-CAA0D05B055E}" destId="{C1094A44-E9C0-43F8-8A0A-716D6B385FE6}" srcOrd="0" destOrd="0" presId="urn:microsoft.com/office/officeart/2005/8/layout/chevron2"/>
    <dgm:cxn modelId="{6AFC16B8-6AC4-42F8-A351-09D3759756A9}" type="presOf" srcId="{6F3B135A-89AD-42A8-AC22-4270D2B45900}" destId="{DF6628F9-51C5-4B48-8459-972820F3DE24}" srcOrd="0" destOrd="0" presId="urn:microsoft.com/office/officeart/2005/8/layout/chevron2"/>
    <dgm:cxn modelId="{132C45D6-52AC-4AC7-B526-4269A967C229}" srcId="{E37E4721-245F-48C4-934C-13993B1040FC}" destId="{64A96F77-73F4-49A8-80EB-90189C729B02}" srcOrd="0" destOrd="0" parTransId="{61221593-E5DD-41AC-B38C-C341200422C8}" sibTransId="{D0090105-A3D8-4FDA-9FBD-42F5F2464C28}"/>
    <dgm:cxn modelId="{F6ED9006-9D22-4547-8AF0-DAFAE67D1B72}" srcId="{5A61BFCB-3E6F-471C-B777-B8FF5E9AC656}" destId="{FFAADDDA-3E80-4C3F-B327-CAA0D05B055E}" srcOrd="0" destOrd="0" parTransId="{20703187-4FB7-4B5B-83D1-3BB0B34A7F33}" sibTransId="{899AFF58-B15A-4CAF-8110-727AC9AC7460}"/>
    <dgm:cxn modelId="{B984C32E-7881-4679-9552-A8D392EA53A4}" type="presOf" srcId="{5A61BFCB-3E6F-471C-B777-B8FF5E9AC656}" destId="{FE6552EE-D655-43A0-B3A1-F6021F8C182B}" srcOrd="0" destOrd="0" presId="urn:microsoft.com/office/officeart/2005/8/layout/chevron2"/>
    <dgm:cxn modelId="{9E927B38-3DE0-43FF-A715-BB0332FED1A2}" srcId="{6F3B135A-89AD-42A8-AC22-4270D2B45900}" destId="{5A61BFCB-3E6F-471C-B777-B8FF5E9AC656}" srcOrd="2" destOrd="0" parTransId="{0620D689-485B-4929-AB54-C91D5577D959}" sibTransId="{08B2A309-F66D-425D-9E44-BC1028DB4531}"/>
    <dgm:cxn modelId="{32566EAF-1E93-4593-AC7E-0C5616019A8D}" srcId="{6F3B135A-89AD-42A8-AC22-4270D2B45900}" destId="{E37E4721-245F-48C4-934C-13993B1040FC}" srcOrd="1" destOrd="0" parTransId="{C835C575-EB9A-451D-B86B-25EF2AF9A5CB}" sibTransId="{1C8420AB-8F22-4804-927E-DB360F630A6D}"/>
    <dgm:cxn modelId="{2EF1824E-7CF4-492F-913C-F25ACF153E46}" srcId="{6F3B135A-89AD-42A8-AC22-4270D2B45900}" destId="{5A962A94-57BB-4C6E-B04E-7075E86F729C}" srcOrd="3" destOrd="0" parTransId="{B54DF622-768F-4F53-9B48-030F354C5358}" sibTransId="{19F1114D-8D8C-46BE-95AC-7A6A1329D268}"/>
    <dgm:cxn modelId="{107DDA5B-4604-41D0-A6FF-1CF0CC149B73}" type="presOf" srcId="{61EF0738-B5E3-4BF4-AE9B-06E41D725EA8}" destId="{76F8F6E7-37B9-40A8-8D0C-5830C50B626A}" srcOrd="0" destOrd="0" presId="urn:microsoft.com/office/officeart/2005/8/layout/chevron2"/>
    <dgm:cxn modelId="{D229CD11-1550-440E-AC89-50F3FD11F43B}" srcId="{6F3B135A-89AD-42A8-AC22-4270D2B45900}" destId="{DAA50323-EBDF-4CBC-829E-BADECBCC77CC}" srcOrd="0" destOrd="0" parTransId="{7F94D7AA-37FF-4048-ACC0-31A21BB51FE4}" sibTransId="{082B9112-F148-4FE4-96A2-8A1E7F1F426C}"/>
    <dgm:cxn modelId="{FADFC651-4C03-4091-AA85-7242A6FD57CC}" srcId="{F2362FAA-E7F4-4C1C-B110-46A143064F88}" destId="{3439BE96-C151-4B40-875D-4FF8616DF176}" srcOrd="0" destOrd="0" parTransId="{E7E23D11-CE31-4407-B4A5-B0CEFB2B12C6}" sibTransId="{3BE32A62-66D2-4C6F-BB07-2C22768CAEF1}"/>
    <dgm:cxn modelId="{E3BBAA21-972E-4C8A-9B6E-00BB59EF1BA8}" srcId="{6F3B135A-89AD-42A8-AC22-4270D2B45900}" destId="{61EF0738-B5E3-4BF4-AE9B-06E41D725EA8}" srcOrd="5" destOrd="0" parTransId="{A2386F6F-A47C-4616-927B-705FA3AB6BEE}" sibTransId="{BDECB0B7-BD8E-4BFA-8AFF-8F8CA6C55EBE}"/>
    <dgm:cxn modelId="{9EFCA28C-8D4D-4CA8-B05B-DC1A4E5D4085}" type="presOf" srcId="{64A96F77-73F4-49A8-80EB-90189C729B02}" destId="{CE377B6D-17AD-4209-B420-F45D1C6C61CA}" srcOrd="0" destOrd="0" presId="urn:microsoft.com/office/officeart/2005/8/layout/chevron2"/>
    <dgm:cxn modelId="{1EDA99B3-2EEE-4DEC-986D-8BBDA377F01C}" type="presOf" srcId="{F2362FAA-E7F4-4C1C-B110-46A143064F88}" destId="{71E8DE1D-AD41-4BBC-8BF8-B7B33A427F15}" srcOrd="0" destOrd="0" presId="urn:microsoft.com/office/officeart/2005/8/layout/chevron2"/>
    <dgm:cxn modelId="{BFCC8654-24BF-446E-BF02-F37EB87E1C11}" type="presOf" srcId="{19C35065-197A-4056-A550-5E8B91D53D8C}" destId="{7E1AD742-D530-4692-AD68-6F095A7AB97F}" srcOrd="0" destOrd="0" presId="urn:microsoft.com/office/officeart/2005/8/layout/chevron2"/>
    <dgm:cxn modelId="{51FCBBCF-10B7-4777-914B-0C28ADF1B757}" type="presOf" srcId="{060A8BAA-9A60-45D7-8F64-E7DA25FABF7D}" destId="{B2E0F720-4102-4E10-BC77-D4FACCE959AC}" srcOrd="0" destOrd="0" presId="urn:microsoft.com/office/officeart/2005/8/layout/chevron2"/>
    <dgm:cxn modelId="{9F66A2BC-1D2F-49C2-91B6-97468884098C}" type="presParOf" srcId="{DF6628F9-51C5-4B48-8459-972820F3DE24}" destId="{1796D471-F8F0-49B7-856D-6F49BC83D630}" srcOrd="0" destOrd="0" presId="urn:microsoft.com/office/officeart/2005/8/layout/chevron2"/>
    <dgm:cxn modelId="{5C086A16-36F4-432F-AD72-AB4DBC43DE49}" type="presParOf" srcId="{1796D471-F8F0-49B7-856D-6F49BC83D630}" destId="{41303DAE-9306-4887-A238-BFE51C3FCCE1}" srcOrd="0" destOrd="0" presId="urn:microsoft.com/office/officeart/2005/8/layout/chevron2"/>
    <dgm:cxn modelId="{AEDC20F2-F0AB-4B3E-A07C-64A531C00E1B}" type="presParOf" srcId="{1796D471-F8F0-49B7-856D-6F49BC83D630}" destId="{B2E0F720-4102-4E10-BC77-D4FACCE959AC}" srcOrd="1" destOrd="0" presId="urn:microsoft.com/office/officeart/2005/8/layout/chevron2"/>
    <dgm:cxn modelId="{A8C409DB-496C-44F2-A3B7-89F90DCC1CCC}" type="presParOf" srcId="{DF6628F9-51C5-4B48-8459-972820F3DE24}" destId="{D4548A82-570C-4E6C-943D-795F618D2834}" srcOrd="1" destOrd="0" presId="urn:microsoft.com/office/officeart/2005/8/layout/chevron2"/>
    <dgm:cxn modelId="{FF0BE4C7-5E27-4AF6-9A89-797A11888435}" type="presParOf" srcId="{DF6628F9-51C5-4B48-8459-972820F3DE24}" destId="{25D0602B-0716-48D3-AB73-E99106FEA6BA}" srcOrd="2" destOrd="0" presId="urn:microsoft.com/office/officeart/2005/8/layout/chevron2"/>
    <dgm:cxn modelId="{34863034-B437-41D5-A00B-B5690E4B8667}" type="presParOf" srcId="{25D0602B-0716-48D3-AB73-E99106FEA6BA}" destId="{45041C86-6FF9-4BAE-9E3F-36FE623B8994}" srcOrd="0" destOrd="0" presId="urn:microsoft.com/office/officeart/2005/8/layout/chevron2"/>
    <dgm:cxn modelId="{423750C4-8B28-44D7-944E-5FC7A114B2E0}" type="presParOf" srcId="{25D0602B-0716-48D3-AB73-E99106FEA6BA}" destId="{CE377B6D-17AD-4209-B420-F45D1C6C61CA}" srcOrd="1" destOrd="0" presId="urn:microsoft.com/office/officeart/2005/8/layout/chevron2"/>
    <dgm:cxn modelId="{50F2B518-96C0-4772-8E79-D3304FF323AE}" type="presParOf" srcId="{DF6628F9-51C5-4B48-8459-972820F3DE24}" destId="{4D399DD3-627D-4A86-9E79-EC381B05AD8C}" srcOrd="3" destOrd="0" presId="urn:microsoft.com/office/officeart/2005/8/layout/chevron2"/>
    <dgm:cxn modelId="{E5A20D94-7D16-48F2-85E1-F9F1A6CE05E9}" type="presParOf" srcId="{DF6628F9-51C5-4B48-8459-972820F3DE24}" destId="{55A26540-2024-49C7-9E7B-4BFFB5F87C74}" srcOrd="4" destOrd="0" presId="urn:microsoft.com/office/officeart/2005/8/layout/chevron2"/>
    <dgm:cxn modelId="{6A6BD038-6C68-4477-B9D9-54C1ABDE09C3}" type="presParOf" srcId="{55A26540-2024-49C7-9E7B-4BFFB5F87C74}" destId="{FE6552EE-D655-43A0-B3A1-F6021F8C182B}" srcOrd="0" destOrd="0" presId="urn:microsoft.com/office/officeart/2005/8/layout/chevron2"/>
    <dgm:cxn modelId="{F869670D-2120-47B0-9806-B5CC4613DBCE}" type="presParOf" srcId="{55A26540-2024-49C7-9E7B-4BFFB5F87C74}" destId="{C1094A44-E9C0-43F8-8A0A-716D6B385FE6}" srcOrd="1" destOrd="0" presId="urn:microsoft.com/office/officeart/2005/8/layout/chevron2"/>
    <dgm:cxn modelId="{F6306CB1-C73A-4064-8160-90FA95ABF990}" type="presParOf" srcId="{DF6628F9-51C5-4B48-8459-972820F3DE24}" destId="{744557EA-CAB2-48A4-9336-75B18FE0391F}" srcOrd="5" destOrd="0" presId="urn:microsoft.com/office/officeart/2005/8/layout/chevron2"/>
    <dgm:cxn modelId="{C83C2610-41DC-4C2F-965E-3018D0143C2C}" type="presParOf" srcId="{DF6628F9-51C5-4B48-8459-972820F3DE24}" destId="{C9FF3D3F-3E85-4543-A473-25D45250C572}" srcOrd="6" destOrd="0" presId="urn:microsoft.com/office/officeart/2005/8/layout/chevron2"/>
    <dgm:cxn modelId="{519CC867-D8B6-42E5-9852-2630120B2E9C}" type="presParOf" srcId="{C9FF3D3F-3E85-4543-A473-25D45250C572}" destId="{4758A809-D97A-4E8D-9C4D-0BB8771B172C}" srcOrd="0" destOrd="0" presId="urn:microsoft.com/office/officeart/2005/8/layout/chevron2"/>
    <dgm:cxn modelId="{CF36BA13-2781-4A25-8CBC-DCA6B880E34C}" type="presParOf" srcId="{C9FF3D3F-3E85-4543-A473-25D45250C572}" destId="{7E1AD742-D530-4692-AD68-6F095A7AB97F}" srcOrd="1" destOrd="0" presId="urn:microsoft.com/office/officeart/2005/8/layout/chevron2"/>
    <dgm:cxn modelId="{C5FFE281-B7D7-4C81-A98E-C80E818FB331}" type="presParOf" srcId="{DF6628F9-51C5-4B48-8459-972820F3DE24}" destId="{833EC0E2-431E-4D41-AA07-C303E4044EAD}" srcOrd="7" destOrd="0" presId="urn:microsoft.com/office/officeart/2005/8/layout/chevron2"/>
    <dgm:cxn modelId="{2DD65B25-5CB8-4585-A401-0EA576AC815A}" type="presParOf" srcId="{DF6628F9-51C5-4B48-8459-972820F3DE24}" destId="{D5FE736E-F2B1-4C3A-8E55-51788E7A718C}" srcOrd="8" destOrd="0" presId="urn:microsoft.com/office/officeart/2005/8/layout/chevron2"/>
    <dgm:cxn modelId="{EF7DB307-87E4-48DE-9D57-14146752E015}" type="presParOf" srcId="{D5FE736E-F2B1-4C3A-8E55-51788E7A718C}" destId="{71E8DE1D-AD41-4BBC-8BF8-B7B33A427F15}" srcOrd="0" destOrd="0" presId="urn:microsoft.com/office/officeart/2005/8/layout/chevron2"/>
    <dgm:cxn modelId="{6920078F-C4DF-4565-8F07-B4D5EEEB3A3A}" type="presParOf" srcId="{D5FE736E-F2B1-4C3A-8E55-51788E7A718C}" destId="{03603BDC-E30A-4766-8EE4-FEFDB643C513}" srcOrd="1" destOrd="0" presId="urn:microsoft.com/office/officeart/2005/8/layout/chevron2"/>
    <dgm:cxn modelId="{EF9901F0-97F3-4A64-A469-899A8235162E}" type="presParOf" srcId="{DF6628F9-51C5-4B48-8459-972820F3DE24}" destId="{C84C1620-2041-41DF-97A4-F59C236A4DA3}" srcOrd="9" destOrd="0" presId="urn:microsoft.com/office/officeart/2005/8/layout/chevron2"/>
    <dgm:cxn modelId="{1AB6CB57-9577-4918-921C-67B141D8D859}" type="presParOf" srcId="{DF6628F9-51C5-4B48-8459-972820F3DE24}" destId="{F9FDABD8-3666-4F2F-95CE-151433F0F32F}" srcOrd="10" destOrd="0" presId="urn:microsoft.com/office/officeart/2005/8/layout/chevron2"/>
    <dgm:cxn modelId="{8E0675C4-5760-4200-AAFE-C5E45C1EBAD7}" type="presParOf" srcId="{F9FDABD8-3666-4F2F-95CE-151433F0F32F}" destId="{76F8F6E7-37B9-40A8-8D0C-5830C50B626A}" srcOrd="0" destOrd="0" presId="urn:microsoft.com/office/officeart/2005/8/layout/chevron2"/>
    <dgm:cxn modelId="{225B8FC8-9288-4A94-A749-9C20F675558B}" type="presParOf" srcId="{F9FDABD8-3666-4F2F-95CE-151433F0F32F}" destId="{E9F1EAA0-B7EA-45BB-8486-EFA0AD8E82D4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1303DAE-9306-4887-A238-BFE51C3FCCE1}">
      <dsp:nvSpPr>
        <dsp:cNvPr id="0" name=""/>
        <dsp:cNvSpPr/>
      </dsp:nvSpPr>
      <dsp:spPr>
        <a:xfrm rot="5400000">
          <a:off x="-102711" y="102711"/>
          <a:ext cx="684744" cy="479320"/>
        </a:xfrm>
        <a:prstGeom prst="chevron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400" kern="1200" dirty="0">
            <a:latin typeface="Times New Roman" pitchFamily="18" charset="0"/>
            <a:cs typeface="Times New Roman" pitchFamily="18" charset="0"/>
          </a:endParaRPr>
        </a:p>
      </dsp:txBody>
      <dsp:txXfrm rot="-5400000">
        <a:off x="1" y="239659"/>
        <a:ext cx="479320" cy="205424"/>
      </dsp:txXfrm>
    </dsp:sp>
    <dsp:sp modelId="{B2E0F720-4102-4E10-BC77-D4FACCE959AC}">
      <dsp:nvSpPr>
        <dsp:cNvPr id="0" name=""/>
        <dsp:cNvSpPr/>
      </dsp:nvSpPr>
      <dsp:spPr>
        <a:xfrm rot="5400000">
          <a:off x="4347342" y="-3858154"/>
          <a:ext cx="445083" cy="8185546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85344" tIns="7620" rIns="7620" bIns="7620" numCol="1" spcCol="1270" anchor="ctr" anchorCtr="0">
          <a:noAutofit/>
        </a:bodyPr>
        <a:lstStyle/>
        <a:p>
          <a:pPr marL="0" marR="0" lvl="1" indent="0" algn="ctr" defTabSz="914400" rtl="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Char char="••"/>
            <a:tabLst/>
            <a:defRPr/>
          </a:pPr>
          <a:r>
            <a:rPr lang="ru-RU" sz="1200" b="1" kern="1200" dirty="0" smtClean="0">
              <a:latin typeface="Times New Roman" pitchFamily="18" charset="0"/>
              <a:cs typeface="Times New Roman" pitchFamily="18" charset="0"/>
            </a:rPr>
            <a:t>Министерство имущественных и градостроительных отношений Астраханской области</a:t>
          </a:r>
          <a:endParaRPr lang="ru-RU" sz="1200" kern="1200" dirty="0">
            <a:latin typeface="Times New Roman" pitchFamily="18" charset="0"/>
            <a:cs typeface="Times New Roman" pitchFamily="18" charset="0"/>
          </a:endParaRPr>
        </a:p>
      </dsp:txBody>
      <dsp:txXfrm rot="-5400000">
        <a:off x="477111" y="33804"/>
        <a:ext cx="8163819" cy="401629"/>
      </dsp:txXfrm>
    </dsp:sp>
    <dsp:sp modelId="{45041C86-6FF9-4BAE-9E3F-36FE623B8994}">
      <dsp:nvSpPr>
        <dsp:cNvPr id="0" name=""/>
        <dsp:cNvSpPr/>
      </dsp:nvSpPr>
      <dsp:spPr>
        <a:xfrm rot="5400000">
          <a:off x="-102711" y="686241"/>
          <a:ext cx="684744" cy="479320"/>
        </a:xfrm>
        <a:prstGeom prst="chevron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400" kern="1200">
            <a:latin typeface="Times New Roman" pitchFamily="18" charset="0"/>
            <a:cs typeface="Times New Roman" pitchFamily="18" charset="0"/>
          </a:endParaRPr>
        </a:p>
      </dsp:txBody>
      <dsp:txXfrm rot="-5400000">
        <a:off x="1" y="823189"/>
        <a:ext cx="479320" cy="205424"/>
      </dsp:txXfrm>
    </dsp:sp>
    <dsp:sp modelId="{CE377B6D-17AD-4209-B420-F45D1C6C61CA}">
      <dsp:nvSpPr>
        <dsp:cNvPr id="0" name=""/>
        <dsp:cNvSpPr/>
      </dsp:nvSpPr>
      <dsp:spPr>
        <a:xfrm rot="5400000">
          <a:off x="4347342" y="-3275289"/>
          <a:ext cx="445083" cy="8185546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85344" tIns="7620" rIns="7620" bIns="7620" numCol="1" spcCol="1270" anchor="ctr" anchorCtr="0">
          <a:noAutofit/>
        </a:bodyPr>
        <a:lstStyle/>
        <a:p>
          <a:pPr marL="114300" lvl="1" indent="-114300" algn="ctr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200" b="1" kern="1200" smtClean="0">
              <a:latin typeface="Times New Roman" pitchFamily="18" charset="0"/>
              <a:cs typeface="Times New Roman" pitchFamily="18" charset="0"/>
            </a:rPr>
            <a:t>Министерство строительства и жилищно-коммунального хозяйства Астраханской области</a:t>
          </a:r>
          <a:endParaRPr lang="ru-RU" sz="1200" kern="1200" dirty="0">
            <a:latin typeface="Times New Roman" pitchFamily="18" charset="0"/>
            <a:cs typeface="Times New Roman" pitchFamily="18" charset="0"/>
          </a:endParaRPr>
        </a:p>
      </dsp:txBody>
      <dsp:txXfrm rot="-5400000">
        <a:off x="477111" y="616669"/>
        <a:ext cx="8163819" cy="401629"/>
      </dsp:txXfrm>
    </dsp:sp>
    <dsp:sp modelId="{FE6552EE-D655-43A0-B3A1-F6021F8C182B}">
      <dsp:nvSpPr>
        <dsp:cNvPr id="0" name=""/>
        <dsp:cNvSpPr/>
      </dsp:nvSpPr>
      <dsp:spPr>
        <a:xfrm rot="5400000">
          <a:off x="-102711" y="1269106"/>
          <a:ext cx="684744" cy="479320"/>
        </a:xfrm>
        <a:prstGeom prst="chevron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400" kern="1200">
            <a:latin typeface="Times New Roman" pitchFamily="18" charset="0"/>
            <a:cs typeface="Times New Roman" pitchFamily="18" charset="0"/>
          </a:endParaRPr>
        </a:p>
      </dsp:txBody>
      <dsp:txXfrm rot="-5400000">
        <a:off x="1" y="1406054"/>
        <a:ext cx="479320" cy="205424"/>
      </dsp:txXfrm>
    </dsp:sp>
    <dsp:sp modelId="{C1094A44-E9C0-43F8-8A0A-716D6B385FE6}">
      <dsp:nvSpPr>
        <dsp:cNvPr id="0" name=""/>
        <dsp:cNvSpPr/>
      </dsp:nvSpPr>
      <dsp:spPr>
        <a:xfrm rot="5400000">
          <a:off x="4349552" y="-2703836"/>
          <a:ext cx="445083" cy="8185546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85344" tIns="7620" rIns="7620" bIns="7620" numCol="1" spcCol="1270" anchor="ctr" anchorCtr="0">
          <a:noAutofit/>
        </a:bodyPr>
        <a:lstStyle/>
        <a:p>
          <a:pPr marL="0" marR="0" lvl="1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Char char="••"/>
            <a:tabLst/>
            <a:defRPr/>
          </a:pPr>
          <a:r>
            <a:rPr lang="ru-RU" sz="1200" b="1" kern="1200" dirty="0" smtClean="0">
              <a:latin typeface="Times New Roman" pitchFamily="18" charset="0"/>
              <a:cs typeface="Times New Roman" pitchFamily="18" charset="0"/>
            </a:rPr>
            <a:t>Министерство финансов Астраханской области</a:t>
          </a:r>
          <a:endParaRPr lang="ru-RU" kern="1200" dirty="0">
            <a:latin typeface="Times New Roman" pitchFamily="18" charset="0"/>
            <a:cs typeface="Times New Roman" pitchFamily="18" charset="0"/>
          </a:endParaRPr>
        </a:p>
      </dsp:txBody>
      <dsp:txXfrm rot="-5400000">
        <a:off x="479321" y="1188122"/>
        <a:ext cx="8163819" cy="401629"/>
      </dsp:txXfrm>
    </dsp:sp>
    <dsp:sp modelId="{4758A809-D97A-4E8D-9C4D-0BB8771B172C}">
      <dsp:nvSpPr>
        <dsp:cNvPr id="0" name=""/>
        <dsp:cNvSpPr/>
      </dsp:nvSpPr>
      <dsp:spPr>
        <a:xfrm rot="5400000">
          <a:off x="-102711" y="1851972"/>
          <a:ext cx="684744" cy="479320"/>
        </a:xfrm>
        <a:prstGeom prst="chevron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400" kern="1200">
            <a:latin typeface="Times New Roman" pitchFamily="18" charset="0"/>
            <a:cs typeface="Times New Roman" pitchFamily="18" charset="0"/>
          </a:endParaRPr>
        </a:p>
      </dsp:txBody>
      <dsp:txXfrm rot="-5400000">
        <a:off x="1" y="1988920"/>
        <a:ext cx="479320" cy="205424"/>
      </dsp:txXfrm>
    </dsp:sp>
    <dsp:sp modelId="{7E1AD742-D530-4692-AD68-6F095A7AB97F}">
      <dsp:nvSpPr>
        <dsp:cNvPr id="0" name=""/>
        <dsp:cNvSpPr/>
      </dsp:nvSpPr>
      <dsp:spPr>
        <a:xfrm rot="5400000">
          <a:off x="4349552" y="-2120970"/>
          <a:ext cx="445083" cy="8185546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85344" tIns="7620" rIns="7620" bIns="7620" numCol="1" spcCol="1270" anchor="ctr" anchorCtr="0">
          <a:noAutofit/>
        </a:bodyPr>
        <a:lstStyle/>
        <a:p>
          <a:pPr marL="114300" lvl="1" indent="-114300" algn="ctr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200" b="1" kern="1200" dirty="0" smtClean="0">
              <a:latin typeface="Times New Roman" pitchFamily="18" charset="0"/>
              <a:cs typeface="Times New Roman" pitchFamily="18" charset="0"/>
            </a:rPr>
            <a:t>Министерство социального развития и труда Астраханской области</a:t>
          </a:r>
          <a:endParaRPr lang="ru-RU" sz="1200" kern="1200" dirty="0">
            <a:latin typeface="Times New Roman" pitchFamily="18" charset="0"/>
            <a:cs typeface="Times New Roman" pitchFamily="18" charset="0"/>
          </a:endParaRPr>
        </a:p>
      </dsp:txBody>
      <dsp:txXfrm rot="-5400000">
        <a:off x="479321" y="1770988"/>
        <a:ext cx="8163819" cy="401629"/>
      </dsp:txXfrm>
    </dsp:sp>
    <dsp:sp modelId="{71E8DE1D-AD41-4BBC-8BF8-B7B33A427F15}">
      <dsp:nvSpPr>
        <dsp:cNvPr id="0" name=""/>
        <dsp:cNvSpPr/>
      </dsp:nvSpPr>
      <dsp:spPr>
        <a:xfrm rot="5400000">
          <a:off x="-102711" y="2434837"/>
          <a:ext cx="684744" cy="479320"/>
        </a:xfrm>
        <a:prstGeom prst="chevron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6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400" kern="1200">
            <a:latin typeface="Times New Roman" pitchFamily="18" charset="0"/>
            <a:cs typeface="Times New Roman" pitchFamily="18" charset="0"/>
          </a:endParaRPr>
        </a:p>
      </dsp:txBody>
      <dsp:txXfrm rot="-5400000">
        <a:off x="1" y="2571785"/>
        <a:ext cx="479320" cy="205424"/>
      </dsp:txXfrm>
    </dsp:sp>
    <dsp:sp modelId="{03603BDC-E30A-4766-8EE4-FEFDB643C513}">
      <dsp:nvSpPr>
        <dsp:cNvPr id="0" name=""/>
        <dsp:cNvSpPr/>
      </dsp:nvSpPr>
      <dsp:spPr>
        <a:xfrm rot="5400000">
          <a:off x="4349552" y="-1538105"/>
          <a:ext cx="445083" cy="8185546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85344" tIns="7620" rIns="7620" bIns="7620" numCol="1" spcCol="1270" anchor="ctr" anchorCtr="0">
          <a:noAutofit/>
        </a:bodyPr>
        <a:lstStyle/>
        <a:p>
          <a:pPr marL="0" marR="0" lvl="1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Char char="••"/>
            <a:tabLst/>
            <a:defRPr/>
          </a:pPr>
          <a:r>
            <a:rPr lang="ru-RU" sz="1200" b="1" kern="1200" dirty="0" smtClean="0">
              <a:latin typeface="Times New Roman" pitchFamily="18" charset="0"/>
              <a:cs typeface="Times New Roman" pitchFamily="18" charset="0"/>
            </a:rPr>
            <a:t>Министерство транспорта и дорожной инфраструктуры Астраханской области</a:t>
          </a:r>
          <a:endParaRPr lang="ru-RU" kern="1200" dirty="0">
            <a:latin typeface="Times New Roman" pitchFamily="18" charset="0"/>
            <a:cs typeface="Times New Roman" pitchFamily="18" charset="0"/>
          </a:endParaRPr>
        </a:p>
      </dsp:txBody>
      <dsp:txXfrm rot="-5400000">
        <a:off x="479321" y="2353853"/>
        <a:ext cx="8163819" cy="401629"/>
      </dsp:txXfrm>
    </dsp:sp>
    <dsp:sp modelId="{76F8F6E7-37B9-40A8-8D0C-5830C50B626A}">
      <dsp:nvSpPr>
        <dsp:cNvPr id="0" name=""/>
        <dsp:cNvSpPr/>
      </dsp:nvSpPr>
      <dsp:spPr>
        <a:xfrm rot="5400000">
          <a:off x="-102711" y="3017703"/>
          <a:ext cx="684744" cy="479320"/>
        </a:xfrm>
        <a:prstGeom prst="chevron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400" kern="1200">
            <a:latin typeface="Times New Roman" pitchFamily="18" charset="0"/>
            <a:cs typeface="Times New Roman" pitchFamily="18" charset="0"/>
          </a:endParaRPr>
        </a:p>
      </dsp:txBody>
      <dsp:txXfrm rot="-5400000">
        <a:off x="1" y="3154651"/>
        <a:ext cx="479320" cy="205424"/>
      </dsp:txXfrm>
    </dsp:sp>
    <dsp:sp modelId="{E9F1EAA0-B7EA-45BB-8486-EFA0AD8E82D4}">
      <dsp:nvSpPr>
        <dsp:cNvPr id="0" name=""/>
        <dsp:cNvSpPr/>
      </dsp:nvSpPr>
      <dsp:spPr>
        <a:xfrm rot="5400000">
          <a:off x="4349552" y="-955239"/>
          <a:ext cx="445083" cy="8185546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85344" tIns="7620" rIns="7620" bIns="7620" numCol="1" spcCol="1270" anchor="ctr" anchorCtr="0">
          <a:noAutofit/>
        </a:bodyPr>
        <a:lstStyle/>
        <a:p>
          <a:pPr marL="0" marR="0" lvl="1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Char char="••"/>
            <a:tabLst/>
            <a:defRPr/>
          </a:pPr>
          <a:r>
            <a:rPr lang="ru-RU" sz="1200" b="1" kern="1200" smtClean="0">
              <a:latin typeface="Times New Roman" pitchFamily="18" charset="0"/>
              <a:cs typeface="Times New Roman" pitchFamily="18" charset="0"/>
            </a:rPr>
            <a:t>Служба природопользования и охраны окружающей среды Астраханской области</a:t>
          </a:r>
          <a:endParaRPr lang="ru-RU" kern="1200" dirty="0">
            <a:latin typeface="Times New Roman" pitchFamily="18" charset="0"/>
            <a:cs typeface="Times New Roman" pitchFamily="18" charset="0"/>
          </a:endParaRPr>
        </a:p>
      </dsp:txBody>
      <dsp:txXfrm rot="-5400000">
        <a:off x="479321" y="2936719"/>
        <a:ext cx="8163819" cy="40162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2919491" cy="493682"/>
          </a:xfrm>
          <a:prstGeom prst="rect">
            <a:avLst/>
          </a:prstGeom>
        </p:spPr>
        <p:txBody>
          <a:bodyPr vert="horz" lIns="83166" tIns="41583" rIns="83166" bIns="41583" rtlCol="0"/>
          <a:lstStyle>
            <a:lvl1pPr algn="l">
              <a:defRPr sz="11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14860" y="0"/>
            <a:ext cx="2919491" cy="493682"/>
          </a:xfrm>
          <a:prstGeom prst="rect">
            <a:avLst/>
          </a:prstGeom>
        </p:spPr>
        <p:txBody>
          <a:bodyPr vert="horz" lIns="83166" tIns="41583" rIns="83166" bIns="41583" rtlCol="0"/>
          <a:lstStyle>
            <a:lvl1pPr algn="r">
              <a:defRPr sz="1100"/>
            </a:lvl1pPr>
          </a:lstStyle>
          <a:p>
            <a:fld id="{DA2CE7AB-69A1-4406-B9CC-5330192B3EAB}" type="datetimeFigureOut">
              <a:rPr lang="ru-RU" smtClean="0"/>
              <a:t>17.04.2024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79375" y="739775"/>
            <a:ext cx="6577013" cy="37004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83166" tIns="41583" rIns="83166" bIns="41583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3294" y="4686316"/>
            <a:ext cx="5389176" cy="4440206"/>
          </a:xfrm>
          <a:prstGeom prst="rect">
            <a:avLst/>
          </a:prstGeom>
        </p:spPr>
        <p:txBody>
          <a:bodyPr vert="horz" lIns="83166" tIns="41583" rIns="83166" bIns="41583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2" y="9371167"/>
            <a:ext cx="2919491" cy="493681"/>
          </a:xfrm>
          <a:prstGeom prst="rect">
            <a:avLst/>
          </a:prstGeom>
        </p:spPr>
        <p:txBody>
          <a:bodyPr vert="horz" lIns="83166" tIns="41583" rIns="83166" bIns="41583" rtlCol="0" anchor="b"/>
          <a:lstStyle>
            <a:lvl1pPr algn="l">
              <a:defRPr sz="11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14860" y="9371167"/>
            <a:ext cx="2919491" cy="493681"/>
          </a:xfrm>
          <a:prstGeom prst="rect">
            <a:avLst/>
          </a:prstGeom>
        </p:spPr>
        <p:txBody>
          <a:bodyPr vert="horz" lIns="83166" tIns="41583" rIns="83166" bIns="41583" rtlCol="0" anchor="b"/>
          <a:lstStyle>
            <a:lvl1pPr algn="r">
              <a:defRPr sz="1100"/>
            </a:lvl1pPr>
          </a:lstStyle>
          <a:p>
            <a:fld id="{1F325BDE-A3D3-48CC-8D18-3B1A5D5934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92410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7"/>
          <p:cNvSpPr>
            <a:spLocks noGrp="1" noChangeArrowheads="1"/>
          </p:cNvSpPr>
          <p:nvPr>
            <p:ph type="sldNum" sz="quarter"/>
          </p:nvPr>
        </p:nvSpPr>
        <p:spPr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marL="215707" indent="-215707" eaLnBrk="0" hangingPunct="0"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448861" algn="l"/>
                <a:tab pos="897721" algn="l"/>
                <a:tab pos="1346582" algn="l"/>
                <a:tab pos="1795440" algn="l"/>
                <a:tab pos="2244302" algn="l"/>
                <a:tab pos="2694748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1pPr>
            <a:lvl2pPr eaLnBrk="0" hangingPunct="0"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448861" algn="l"/>
                <a:tab pos="897721" algn="l"/>
                <a:tab pos="1346582" algn="l"/>
                <a:tab pos="1795440" algn="l"/>
                <a:tab pos="2244302" algn="l"/>
                <a:tab pos="2694748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2pPr>
            <a:lvl3pPr eaLnBrk="0" hangingPunct="0"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448861" algn="l"/>
                <a:tab pos="897721" algn="l"/>
                <a:tab pos="1346582" algn="l"/>
                <a:tab pos="1795440" algn="l"/>
                <a:tab pos="2244302" algn="l"/>
                <a:tab pos="2694748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3pPr>
            <a:lvl4pPr eaLnBrk="0" hangingPunct="0"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448861" algn="l"/>
                <a:tab pos="897721" algn="l"/>
                <a:tab pos="1346582" algn="l"/>
                <a:tab pos="1795440" algn="l"/>
                <a:tab pos="2244302" algn="l"/>
                <a:tab pos="2694748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4pPr>
            <a:lvl5pPr eaLnBrk="0" hangingPunct="0"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448861" algn="l"/>
                <a:tab pos="897721" algn="l"/>
                <a:tab pos="1346582" algn="l"/>
                <a:tab pos="1795440" algn="l"/>
                <a:tab pos="2244302" algn="l"/>
                <a:tab pos="2694748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5pPr>
            <a:lvl6pPr marL="2512349" indent="-228396" defTabSz="448861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48861" algn="l"/>
                <a:tab pos="897721" algn="l"/>
                <a:tab pos="1346582" algn="l"/>
                <a:tab pos="1795440" algn="l"/>
                <a:tab pos="2244302" algn="l"/>
                <a:tab pos="2694748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6pPr>
            <a:lvl7pPr marL="2969140" indent="-228396" defTabSz="448861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48861" algn="l"/>
                <a:tab pos="897721" algn="l"/>
                <a:tab pos="1346582" algn="l"/>
                <a:tab pos="1795440" algn="l"/>
                <a:tab pos="2244302" algn="l"/>
                <a:tab pos="2694748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7pPr>
            <a:lvl8pPr marL="3425931" indent="-228396" defTabSz="448861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48861" algn="l"/>
                <a:tab pos="897721" algn="l"/>
                <a:tab pos="1346582" algn="l"/>
                <a:tab pos="1795440" algn="l"/>
                <a:tab pos="2244302" algn="l"/>
                <a:tab pos="2694748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8pPr>
            <a:lvl9pPr marL="3882721" indent="-228396" defTabSz="448861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48861" algn="l"/>
                <a:tab pos="897721" algn="l"/>
                <a:tab pos="1346582" algn="l"/>
                <a:tab pos="1795440" algn="l"/>
                <a:tab pos="2244302" algn="l"/>
                <a:tab pos="2694748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buSzPct val="45000"/>
              <a:buFont typeface="Wingdings" pitchFamily="2" charset="2"/>
              <a:buNone/>
              <a:defRPr/>
            </a:pPr>
            <a:fld id="{E1C2CFD8-14F2-4424-8677-214D22A4F67B}" type="slidenum">
              <a:rPr lang="ru-RU" altLang="ru-RU">
                <a:cs typeface="Segoe UI" pitchFamily="34" charset="0"/>
              </a:rPr>
              <a:pPr eaLnBrk="1" hangingPunct="1">
                <a:spcBef>
                  <a:spcPct val="0"/>
                </a:spcBef>
                <a:buSzPct val="45000"/>
                <a:buFont typeface="Wingdings" pitchFamily="2" charset="2"/>
                <a:buNone/>
                <a:defRPr/>
              </a:pPr>
              <a:t>1</a:t>
            </a:fld>
            <a:endParaRPr lang="ru-RU" altLang="ru-RU">
              <a:cs typeface="Segoe UI" pitchFamily="34" charset="0"/>
            </a:endParaRPr>
          </a:p>
        </p:txBody>
      </p:sp>
      <p:sp>
        <p:nvSpPr>
          <p:cNvPr id="54275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9375" y="739775"/>
            <a:ext cx="6577013" cy="3700463"/>
          </a:xfrm>
          <a:solidFill>
            <a:srgbClr val="FFFFFF"/>
          </a:solidFill>
          <a:ln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427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72468" y="4686459"/>
            <a:ext cx="5390831" cy="4438968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 altLang="ru-RU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7"/>
          <p:cNvSpPr>
            <a:spLocks noGrp="1" noChangeArrowheads="1"/>
          </p:cNvSpPr>
          <p:nvPr>
            <p:ph type="sldNum" sz="quarter"/>
          </p:nvPr>
        </p:nvSpPr>
        <p:spPr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marL="215707" indent="-215707" eaLnBrk="0" hangingPunct="0"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448861" algn="l"/>
                <a:tab pos="897721" algn="l"/>
                <a:tab pos="1346582" algn="l"/>
                <a:tab pos="1795440" algn="l"/>
                <a:tab pos="2244302" algn="l"/>
                <a:tab pos="2694748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1pPr>
            <a:lvl2pPr eaLnBrk="0" hangingPunct="0"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448861" algn="l"/>
                <a:tab pos="897721" algn="l"/>
                <a:tab pos="1346582" algn="l"/>
                <a:tab pos="1795440" algn="l"/>
                <a:tab pos="2244302" algn="l"/>
                <a:tab pos="2694748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2pPr>
            <a:lvl3pPr eaLnBrk="0" hangingPunct="0"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448861" algn="l"/>
                <a:tab pos="897721" algn="l"/>
                <a:tab pos="1346582" algn="l"/>
                <a:tab pos="1795440" algn="l"/>
                <a:tab pos="2244302" algn="l"/>
                <a:tab pos="2694748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3pPr>
            <a:lvl4pPr eaLnBrk="0" hangingPunct="0"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448861" algn="l"/>
                <a:tab pos="897721" algn="l"/>
                <a:tab pos="1346582" algn="l"/>
                <a:tab pos="1795440" algn="l"/>
                <a:tab pos="2244302" algn="l"/>
                <a:tab pos="2694748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4pPr>
            <a:lvl5pPr eaLnBrk="0" hangingPunct="0"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448861" algn="l"/>
                <a:tab pos="897721" algn="l"/>
                <a:tab pos="1346582" algn="l"/>
                <a:tab pos="1795440" algn="l"/>
                <a:tab pos="2244302" algn="l"/>
                <a:tab pos="2694748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5pPr>
            <a:lvl6pPr marL="2512349" indent="-228396" defTabSz="448861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48861" algn="l"/>
                <a:tab pos="897721" algn="l"/>
                <a:tab pos="1346582" algn="l"/>
                <a:tab pos="1795440" algn="l"/>
                <a:tab pos="2244302" algn="l"/>
                <a:tab pos="2694748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6pPr>
            <a:lvl7pPr marL="2969140" indent="-228396" defTabSz="448861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48861" algn="l"/>
                <a:tab pos="897721" algn="l"/>
                <a:tab pos="1346582" algn="l"/>
                <a:tab pos="1795440" algn="l"/>
                <a:tab pos="2244302" algn="l"/>
                <a:tab pos="2694748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7pPr>
            <a:lvl8pPr marL="3425931" indent="-228396" defTabSz="448861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48861" algn="l"/>
                <a:tab pos="897721" algn="l"/>
                <a:tab pos="1346582" algn="l"/>
                <a:tab pos="1795440" algn="l"/>
                <a:tab pos="2244302" algn="l"/>
                <a:tab pos="2694748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8pPr>
            <a:lvl9pPr marL="3882721" indent="-228396" defTabSz="448861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48861" algn="l"/>
                <a:tab pos="897721" algn="l"/>
                <a:tab pos="1346582" algn="l"/>
                <a:tab pos="1795440" algn="l"/>
                <a:tab pos="2244302" algn="l"/>
                <a:tab pos="2694748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buSzPct val="45000"/>
              <a:buFont typeface="Wingdings" pitchFamily="2" charset="2"/>
              <a:buNone/>
              <a:defRPr/>
            </a:pPr>
            <a:fld id="{E1C2CFD8-14F2-4424-8677-214D22A4F67B}" type="slidenum">
              <a:rPr lang="ru-RU" altLang="ru-RU">
                <a:cs typeface="Segoe UI" pitchFamily="34" charset="0"/>
              </a:rPr>
              <a:pPr eaLnBrk="1" hangingPunct="1">
                <a:spcBef>
                  <a:spcPct val="0"/>
                </a:spcBef>
                <a:buSzPct val="45000"/>
                <a:buFont typeface="Wingdings" pitchFamily="2" charset="2"/>
                <a:buNone/>
                <a:defRPr/>
              </a:pPr>
              <a:t>8</a:t>
            </a:fld>
            <a:endParaRPr lang="ru-RU" altLang="ru-RU">
              <a:cs typeface="Segoe UI" pitchFamily="34" charset="0"/>
            </a:endParaRPr>
          </a:p>
        </p:txBody>
      </p:sp>
      <p:sp>
        <p:nvSpPr>
          <p:cNvPr id="54275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9375" y="739775"/>
            <a:ext cx="6577013" cy="3700463"/>
          </a:xfrm>
          <a:solidFill>
            <a:srgbClr val="FFFFFF"/>
          </a:solidFill>
          <a:ln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427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72468" y="4686459"/>
            <a:ext cx="5390831" cy="4438968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 altLang="ru-RU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457200" y="1203390"/>
            <a:ext cx="8229240" cy="142263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457200" y="2761560"/>
            <a:ext cx="8229240" cy="142263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457200" y="1203390"/>
            <a:ext cx="4015800" cy="142263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4674240" y="1203390"/>
            <a:ext cx="4015800" cy="142263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4674240" y="2761560"/>
            <a:ext cx="4015800" cy="142263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 type="body"/>
          </p:nvPr>
        </p:nvSpPr>
        <p:spPr>
          <a:xfrm>
            <a:off x="457200" y="2761560"/>
            <a:ext cx="4015800" cy="142263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457200" y="1203390"/>
            <a:ext cx="2649600" cy="142263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3239640" y="1203390"/>
            <a:ext cx="2649600" cy="142263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 type="body"/>
          </p:nvPr>
        </p:nvSpPr>
        <p:spPr>
          <a:xfrm>
            <a:off x="6022080" y="1203390"/>
            <a:ext cx="2649600" cy="142263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 type="body"/>
          </p:nvPr>
        </p:nvSpPr>
        <p:spPr>
          <a:xfrm>
            <a:off x="6022080" y="2761560"/>
            <a:ext cx="2649600" cy="142263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6" name="PlaceHolder 6"/>
          <p:cNvSpPr>
            <a:spLocks noGrp="1"/>
          </p:cNvSpPr>
          <p:nvPr>
            <p:ph type="body"/>
          </p:nvPr>
        </p:nvSpPr>
        <p:spPr>
          <a:xfrm>
            <a:off x="3239640" y="2761560"/>
            <a:ext cx="2649600" cy="142263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7" name="PlaceHolder 7"/>
          <p:cNvSpPr>
            <a:spLocks noGrp="1"/>
          </p:cNvSpPr>
          <p:nvPr>
            <p:ph type="body"/>
          </p:nvPr>
        </p:nvSpPr>
        <p:spPr>
          <a:xfrm>
            <a:off x="457200" y="2761560"/>
            <a:ext cx="2649600" cy="142263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457200" y="1203390"/>
            <a:ext cx="8229240" cy="29829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457200" y="1203390"/>
            <a:ext cx="8229240" cy="2982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457200" y="1203390"/>
            <a:ext cx="4015800" cy="2982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>
          <a:xfrm>
            <a:off x="4674240" y="1203390"/>
            <a:ext cx="4015800" cy="2982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457200" y="205200"/>
            <a:ext cx="8229240" cy="39808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457200" y="1203390"/>
            <a:ext cx="4015800" cy="142263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457200" y="2761560"/>
            <a:ext cx="4015800" cy="142263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 type="body"/>
          </p:nvPr>
        </p:nvSpPr>
        <p:spPr>
          <a:xfrm>
            <a:off x="4674240" y="1203390"/>
            <a:ext cx="4015800" cy="2982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457200" y="1203390"/>
            <a:ext cx="4015800" cy="2982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4674240" y="1203390"/>
            <a:ext cx="4015800" cy="142263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4674240" y="2761560"/>
            <a:ext cx="4015800" cy="142263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457200" y="1203390"/>
            <a:ext cx="4015800" cy="142263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4674240" y="1203390"/>
            <a:ext cx="4015800" cy="142263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457200" y="2761560"/>
            <a:ext cx="8229240" cy="142263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microsoft.com/office/2007/relationships/hdphoto" Target="../media/hdphoto1.wdp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extLst>
              <a:ext uri="{BEBA8EAE-BF5A-486C-A8C5-ECC9F3942E4B}">
                <a14:imgProps xmlns:a14="http://schemas.microsoft.com/office/drawing/2010/main">
                  <a14:imgLayer r:embed="rId15">
                    <a14:imgEffect>
                      <a14:sharpenSoften amount="60000"/>
                    </a14:imgEffect>
                    <a14:imgEffect>
                      <a14:colorTemperature colorTemp="5900"/>
                    </a14:imgEffect>
                    <a14:imgEffect>
                      <a14:brightnessContrast bright="20000" contrast="-4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tIns="0" rIns="0" bIns="0" anchor="ctr"/>
          <a:lstStyle/>
          <a:p>
            <a:r>
              <a:rPr lang="ru-RU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Для правки текста заголовка щёлкните мышью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body"/>
          </p:nvPr>
        </p:nvSpPr>
        <p:spPr>
          <a:xfrm>
            <a:off x="457200" y="1203390"/>
            <a:ext cx="8229240" cy="2982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Для правки структуры щёлкните мышью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Второй уровень структуры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Третий уровень структуры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Четвёртый уровень структуры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Пятый уровень структуры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Шестой уровень структуры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Седьмой уровень структуры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 ftr="0" dt="0"/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4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2" name="Picture 8" descr="https://profenergoresurs.ru/mt-content/uploads/2019/07/zastavka-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260" y="-18793"/>
            <a:ext cx="9159260" cy="51622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6866" name="Text Box 2"/>
          <p:cNvSpPr txBox="1">
            <a:spLocks noChangeArrowheads="1"/>
          </p:cNvSpPr>
          <p:nvPr/>
        </p:nvSpPr>
        <p:spPr bwMode="auto">
          <a:xfrm>
            <a:off x="611188" y="195263"/>
            <a:ext cx="7772400" cy="8560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spcBef>
                <a:spcPts val="8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defRPr>
            </a:lvl1pPr>
            <a:lvl2pPr eaLnBrk="0" hangingPunct="0">
              <a:spcBef>
                <a:spcPts val="7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defRPr>
            </a:lvl2pPr>
            <a:lvl3pPr eaLnBrk="0" hangingPunct="0">
              <a:spcBef>
                <a:spcPts val="6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defRPr>
            </a:lvl3pPr>
            <a:lvl4pPr eaLnBrk="0" hangingPunct="0">
              <a:spcBef>
                <a:spcPts val="5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defRPr>
            </a:lvl4pPr>
            <a:lvl5pPr eaLnBrk="0" hangingPunct="0">
              <a:spcBef>
                <a:spcPts val="5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endParaRPr lang="ru-RU" altLang="ru-RU" sz="2400" b="1" dirty="0">
              <a:solidFill>
                <a:srgbClr val="000066"/>
              </a:solidFill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199768" y="339502"/>
            <a:ext cx="729667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Контрольно-счетная палата Астраханской области</a:t>
            </a:r>
            <a:endParaRPr lang="ru-RU" sz="20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82860" y="1051323"/>
            <a:ext cx="885698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«Анализ дебиторской задолженности по неналоговым доходам главных администраторов доходов бюджета Астраханской области, в том числе по материалам внешней проверки годовой бюджетной отчетности в 2021-2022 годах»</a:t>
            </a:r>
            <a:endParaRPr lang="ru-RU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" name="Picture 2" descr="undefined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82860" y="55119"/>
            <a:ext cx="559625" cy="1152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7" name="Прямая соединительная линия 6"/>
          <p:cNvCxnSpPr/>
          <p:nvPr/>
        </p:nvCxnSpPr>
        <p:spPr>
          <a:xfrm>
            <a:off x="331374" y="4011910"/>
            <a:ext cx="8489098" cy="0"/>
          </a:xfrm>
          <a:prstGeom prst="line">
            <a:avLst/>
          </a:prstGeom>
          <a:ln w="1905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3270448" y="4146837"/>
            <a:ext cx="28083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г</a:t>
            </a:r>
            <a:r>
              <a:rPr lang="ru-RU" sz="12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 Волгоград </a:t>
            </a:r>
          </a:p>
          <a:p>
            <a:pPr algn="ctr"/>
            <a:r>
              <a:rPr lang="ru-RU" sz="12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2024</a:t>
            </a:r>
            <a:endParaRPr lang="ru-RU" sz="1200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9" name="Picture 9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679" t="19638" r="54320" b="62904"/>
          <a:stretch>
            <a:fillRect/>
          </a:stretch>
        </p:blipFill>
        <p:spPr bwMode="auto">
          <a:xfrm>
            <a:off x="7308281" y="3279758"/>
            <a:ext cx="1634932" cy="5275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1" name="TextBox 20"/>
          <p:cNvSpPr txBox="1"/>
          <p:nvPr/>
        </p:nvSpPr>
        <p:spPr>
          <a:xfrm>
            <a:off x="1903943" y="2904449"/>
            <a:ext cx="532085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Заместитель председателя </a:t>
            </a:r>
          </a:p>
          <a:p>
            <a:pPr algn="ctr"/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Контрольно-счетной палаты Астраханской области Кудакова Ирина Николаевна</a:t>
            </a:r>
            <a:endParaRPr lang="ru-RU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219034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458758" y="102309"/>
            <a:ext cx="736171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ОСНОВНОЙ ОБЪЕМ НЕНАЛОГОВЫХ ДОХОДОВ ФОРМИРУЮТ </a:t>
            </a:r>
          </a:p>
          <a:p>
            <a:pPr algn="ctr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6 ГЛАВНЫХ АДМИНИСТРАТОРОВ ДОХОДОВ БЮДЖЕТА</a:t>
            </a:r>
            <a:endParaRPr lang="ru-RU" sz="1600" b="1" dirty="0"/>
          </a:p>
        </p:txBody>
      </p:sp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892082784"/>
              </p:ext>
            </p:extLst>
          </p:nvPr>
        </p:nvGraphicFramePr>
        <p:xfrm>
          <a:off x="155605" y="843558"/>
          <a:ext cx="8664867" cy="3600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0" name="AutoShape 2" descr="https://top-fon.com/uploads/posts/2023-02/1675405675_top-fon-com-p-fon-dlya-prezentatsii-diagramma-111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55" name="AutoShape 18" descr="https://top-fon.com/uploads/posts/2023-02/1675331288_top-fon-com-p-fon-dlya-prezentatsii-po-bokam-3.jp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48" name="Picture 9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679" t="19638" r="54320" b="62904"/>
          <a:stretch>
            <a:fillRect/>
          </a:stretch>
        </p:blipFill>
        <p:spPr bwMode="auto">
          <a:xfrm>
            <a:off x="27856" y="55045"/>
            <a:ext cx="1535872" cy="4956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49" name="Прямая соединительная линия 48"/>
          <p:cNvCxnSpPr/>
          <p:nvPr/>
        </p:nvCxnSpPr>
        <p:spPr>
          <a:xfrm>
            <a:off x="251520" y="687084"/>
            <a:ext cx="8489098" cy="0"/>
          </a:xfrm>
          <a:prstGeom prst="line">
            <a:avLst/>
          </a:prstGeom>
          <a:ln w="1270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85117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4294967295"/>
          </p:nvPr>
        </p:nvSpPr>
        <p:spPr>
          <a:xfrm>
            <a:off x="6553201" y="4767263"/>
            <a:ext cx="2132013" cy="273844"/>
          </a:xfrm>
          <a:prstGeom prst="rect">
            <a:avLst/>
          </a:prstGeom>
        </p:spPr>
        <p:txBody>
          <a:bodyPr/>
          <a:lstStyle/>
          <a:p>
            <a:pPr algn="r">
              <a:defRPr/>
            </a:pPr>
            <a:fld id="{57F6DA21-F5D1-4EC3-A0D1-C5E4C816A6A0}" type="slidenum">
              <a:rPr lang="ru-RU" altLang="ru-RU" sz="1400" b="1" smtClean="0">
                <a:solidFill>
                  <a:srgbClr val="000000"/>
                </a:solidFill>
              </a:rPr>
              <a:pPr algn="r">
                <a:defRPr/>
              </a:pPr>
              <a:t>3</a:t>
            </a:fld>
            <a:endParaRPr lang="ru-RU" altLang="ru-RU" sz="1400" b="1" dirty="0">
              <a:solidFill>
                <a:srgbClr val="000000"/>
              </a:solidFill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29361506"/>
              </p:ext>
            </p:extLst>
          </p:nvPr>
        </p:nvGraphicFramePr>
        <p:xfrm>
          <a:off x="107504" y="987574"/>
          <a:ext cx="8856983" cy="3277766"/>
        </p:xfrm>
        <a:graphic>
          <a:graphicData uri="http://schemas.openxmlformats.org/drawingml/2006/table">
            <a:tbl>
              <a:tblPr>
                <a:tableStyleId>{BDBED569-4797-4DF1-A0F4-6AAB3CD982D8}</a:tableStyleId>
              </a:tblPr>
              <a:tblGrid>
                <a:gridCol w="1368151"/>
                <a:gridCol w="3744416"/>
                <a:gridCol w="936104"/>
                <a:gridCol w="936104"/>
                <a:gridCol w="1008112"/>
                <a:gridCol w="864096"/>
              </a:tblGrid>
              <a:tr h="155909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Синтетический счет объекта учета</a:t>
                      </a:r>
                      <a:endParaRPr lang="ru-RU" sz="10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261" marR="5261" marT="5261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 вида</a:t>
                      </a:r>
                      <a:endParaRPr lang="ru-RU" sz="10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261" marR="5261" marT="5261" marB="0" anchor="ctr"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2021 год</a:t>
                      </a:r>
                      <a:endParaRPr lang="ru-RU" sz="10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261" marR="5261" marT="5261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2022 год</a:t>
                      </a:r>
                      <a:endParaRPr lang="ru-RU" sz="10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261" marR="5261" marT="5261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62083">
                <a:tc vMerge="1">
                  <a:txBody>
                    <a:bodyPr/>
                    <a:lstStyle/>
                    <a:p>
                      <a:pPr algn="ctr" fontAlgn="ctr"/>
                      <a:endParaRPr lang="ru-RU" sz="10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261" marR="5261" marT="5261" marB="0" anchor="ctr"/>
                </a:tc>
                <a:tc vMerge="1">
                  <a:txBody>
                    <a:bodyPr/>
                    <a:lstStyle/>
                    <a:p>
                      <a:pPr algn="l" fontAlgn="ctr"/>
                      <a:endParaRPr lang="ru-RU" sz="10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261" marR="5261" marT="526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Общий объем</a:t>
                      </a:r>
                      <a:endParaRPr lang="ru-RU" sz="10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261" marR="5261" marT="526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него просроченная</a:t>
                      </a:r>
                      <a:endParaRPr lang="ru-RU" sz="10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261" marR="5261" marT="526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Общий объем</a:t>
                      </a:r>
                      <a:endParaRPr lang="ru-RU" sz="10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261" marR="5261" marT="526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него просроченная</a:t>
                      </a:r>
                      <a:endParaRPr lang="ru-RU" sz="10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261" marR="5261" marT="5261" marB="0" anchor="ctr"/>
                </a:tc>
              </a:tr>
              <a:tr h="26208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0.205.12.000</a:t>
                      </a:r>
                      <a:endParaRPr lang="ru-RU" sz="1000" b="0" i="0" u="none" strike="noStrike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261" marR="5261" marT="5261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Расчеты с плательщиками государственных пошлин, сборов</a:t>
                      </a:r>
                      <a:endParaRPr lang="ru-RU" sz="10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261" marR="5261" marT="526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0,8</a:t>
                      </a:r>
                      <a:endParaRPr lang="ru-RU" sz="10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261" marR="5261" marT="526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0,8</a:t>
                      </a:r>
                      <a:endParaRPr lang="ru-RU" sz="1000" b="0" i="0" u="none" strike="noStrike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261" marR="5261" marT="526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0,4</a:t>
                      </a:r>
                      <a:endParaRPr lang="ru-RU" sz="1000" b="0" i="0" u="none" strike="noStrike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261" marR="5261" marT="526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0,4</a:t>
                      </a:r>
                      <a:endParaRPr lang="ru-RU" sz="1000" b="0" i="0" u="none" strike="noStrike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261" marR="5261" marT="5261" marB="0" anchor="ctr"/>
                </a:tc>
              </a:tr>
              <a:tr h="218192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0.205.21.000</a:t>
                      </a:r>
                      <a:endParaRPr lang="ru-RU" sz="1000" b="0" i="0" u="none" strike="noStrike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261" marR="5261" marT="5261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Расчеты по доходам от операционной аренды</a:t>
                      </a:r>
                      <a:endParaRPr lang="ru-RU" sz="10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261" marR="5261" marT="526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13 279,6</a:t>
                      </a:r>
                      <a:endParaRPr lang="ru-RU" sz="10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261" marR="5261" marT="526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000" b="0" i="0" u="none" strike="noStrike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261" marR="5261" marT="526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11 221,4</a:t>
                      </a:r>
                      <a:endParaRPr lang="ru-RU" sz="1000" b="0" i="0" u="none" strike="noStrike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261" marR="5261" marT="526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624,6</a:t>
                      </a:r>
                      <a:endParaRPr lang="ru-RU" sz="1000" b="0" i="0" u="none" strike="noStrike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261" marR="5261" marT="5261" marB="0" anchor="ctr"/>
                </a:tc>
              </a:tr>
              <a:tr h="216024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0.205.23.000</a:t>
                      </a:r>
                      <a:endParaRPr lang="ru-RU" sz="1000" b="0" i="0" u="none" strike="noStrike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261" marR="5261" marT="5261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Расчеты по доходам от платежей при пользовании природными ресурсами</a:t>
                      </a:r>
                      <a:endParaRPr lang="ru-RU" sz="10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261" marR="5261" marT="526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566 687,9</a:t>
                      </a:r>
                      <a:endParaRPr lang="ru-RU" sz="10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261" marR="5261" marT="526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77,1</a:t>
                      </a:r>
                      <a:endParaRPr lang="ru-RU" sz="1000" b="0" i="0" u="none" strike="noStrike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261" marR="5261" marT="526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362 864,5</a:t>
                      </a:r>
                      <a:endParaRPr lang="ru-RU" sz="1000" b="0" i="0" u="none" strike="noStrike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261" marR="5261" marT="526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10 153,2</a:t>
                      </a:r>
                      <a:endParaRPr lang="ru-RU" sz="1000" b="0" i="0" u="none" strike="noStrike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261" marR="5261" marT="5261" marB="0" anchor="ctr"/>
                </a:tc>
              </a:tr>
              <a:tr h="193995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0.205.27.000</a:t>
                      </a:r>
                      <a:endParaRPr lang="ru-RU" sz="1000" b="0" i="0" u="none" strike="noStrike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261" marR="5261" marT="5261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Расчеты по доходам от дивидендов от объектов инвестирования</a:t>
                      </a:r>
                      <a:endParaRPr lang="ru-RU" sz="10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261" marR="5261" marT="526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7 219,8</a:t>
                      </a:r>
                      <a:endParaRPr lang="ru-RU" sz="1000" b="0" i="0" u="none" strike="noStrike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261" marR="5261" marT="526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000" b="0" i="0" u="none" strike="noStrike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261" marR="5261" marT="526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183,4</a:t>
                      </a:r>
                      <a:endParaRPr lang="ru-RU" sz="1000" b="0" i="0" u="none" strike="noStrike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261" marR="5261" marT="526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0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261" marR="5261" marT="5261" marB="0" anchor="ctr"/>
                </a:tc>
              </a:tr>
              <a:tr h="14401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0.205.29.000</a:t>
                      </a:r>
                      <a:endParaRPr lang="ru-RU" sz="1000" b="0" i="0" u="none" strike="noStrike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261" marR="5261" marT="5261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Расчеты по иным доходам от собственности</a:t>
                      </a:r>
                      <a:endParaRPr lang="ru-RU" sz="10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261" marR="5261" marT="526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756,9</a:t>
                      </a:r>
                      <a:endParaRPr lang="ru-RU" sz="1000" b="0" i="0" u="none" strike="noStrike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261" marR="5261" marT="526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755,9</a:t>
                      </a:r>
                      <a:endParaRPr lang="ru-RU" sz="1000" b="0" i="0" u="none" strike="noStrike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261" marR="5261" marT="526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950,5</a:t>
                      </a:r>
                      <a:endParaRPr lang="ru-RU" sz="1000" b="0" i="0" u="none" strike="noStrike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261" marR="5261" marT="526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950,5</a:t>
                      </a:r>
                      <a:endParaRPr lang="ru-RU" sz="1000" b="0" i="0" u="none" strike="noStrike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261" marR="5261" marT="5261" marB="0" anchor="ctr"/>
                </a:tc>
              </a:tr>
              <a:tr h="202379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0.205.31.000</a:t>
                      </a:r>
                      <a:endParaRPr lang="ru-RU" sz="1000" b="0" i="0" u="none" strike="noStrike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261" marR="5261" marT="5261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Расчеты по доходам от оказания платных услуг (работ)</a:t>
                      </a:r>
                      <a:endParaRPr lang="ru-RU" sz="10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261" marR="5261" marT="526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199,4</a:t>
                      </a:r>
                      <a:endParaRPr lang="ru-RU" sz="1000" b="0" i="0" u="none" strike="noStrike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261" marR="5261" marT="526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000" b="0" i="0" u="none" strike="noStrike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261" marR="5261" marT="526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27,8</a:t>
                      </a:r>
                      <a:endParaRPr lang="ru-RU" sz="1000" b="0" i="0" u="none" strike="noStrike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261" marR="5261" marT="526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000" b="0" i="0" u="none" strike="noStrike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261" marR="5261" marT="5261" marB="0" anchor="ctr"/>
                </a:tc>
              </a:tr>
              <a:tr h="14401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0.205.41.000</a:t>
                      </a:r>
                      <a:endParaRPr lang="ru-RU" sz="1000" b="0" i="0" u="none" strike="noStrike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261" marR="5261" marT="5261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Расчеты по </a:t>
                      </a:r>
                      <a:r>
                        <a:rPr lang="ru-RU" sz="10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доходам </a:t>
                      </a:r>
                      <a:r>
                        <a:rPr lang="ru-RU" sz="10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от </a:t>
                      </a:r>
                      <a:r>
                        <a:rPr lang="ru-RU" sz="10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штрафных санкций за нарушение закона о закупках</a:t>
                      </a:r>
                      <a:endParaRPr lang="ru-RU" sz="10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261" marR="5261" marT="526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1 381,0</a:t>
                      </a:r>
                      <a:endParaRPr lang="ru-RU" sz="1000" b="0" i="0" u="none" strike="noStrike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261" marR="5261" marT="526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250,0</a:t>
                      </a:r>
                      <a:endParaRPr lang="ru-RU" sz="1000" b="0" i="0" u="none" strike="noStrike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261" marR="5261" marT="526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2 295,3</a:t>
                      </a:r>
                      <a:endParaRPr lang="ru-RU" sz="1000" b="0" i="0" u="none" strike="noStrike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261" marR="5261" marT="526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1 617,7</a:t>
                      </a:r>
                      <a:endParaRPr lang="ru-RU" sz="1000" b="0" i="0" u="none" strike="noStrike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261" marR="5261" marT="5261" marB="0" anchor="ctr"/>
                </a:tc>
              </a:tr>
              <a:tr h="202379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0.205.45.000</a:t>
                      </a:r>
                      <a:endParaRPr lang="ru-RU" sz="1000" b="0" i="0" u="none" strike="noStrike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261" marR="5261" marT="5261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Расчеты по прочим доходам от сумм принудительного изъятия</a:t>
                      </a:r>
                      <a:endParaRPr lang="ru-RU" sz="10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261" marR="5261" marT="526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290 690,1</a:t>
                      </a:r>
                      <a:endParaRPr lang="ru-RU" sz="1000" b="0" i="0" u="none" strike="noStrike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261" marR="5261" marT="526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15 451,2</a:t>
                      </a:r>
                      <a:endParaRPr lang="ru-RU" sz="1000" b="0" i="0" u="none" strike="noStrike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261" marR="5261" marT="526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489 987,6</a:t>
                      </a:r>
                      <a:endParaRPr lang="ru-RU" sz="1000" b="0" i="0" u="none" strike="noStrike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261" marR="5261" marT="526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42 960,5</a:t>
                      </a:r>
                      <a:endParaRPr lang="ru-RU" sz="1000" b="0" i="0" u="none" strike="noStrike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261" marR="5261" marT="5261" marB="0" anchor="ctr"/>
                </a:tc>
              </a:tr>
              <a:tr h="288032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0.209.41.000</a:t>
                      </a:r>
                      <a:endParaRPr lang="ru-RU" sz="1000" b="0" i="0" u="none" strike="noStrike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261" marR="5261" marT="5261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Расчеты по доходам от штрафных санкций за нарушение условий контрактов (договоров)</a:t>
                      </a:r>
                      <a:endParaRPr lang="ru-RU" sz="10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261" marR="5261" marT="526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155 939,0</a:t>
                      </a:r>
                      <a:endParaRPr lang="ru-RU" sz="1000" b="0" i="0" u="none" strike="noStrike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261" marR="5261" marT="526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000" b="0" i="0" u="none" strike="noStrike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261" marR="5261" marT="526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109 248,2</a:t>
                      </a:r>
                      <a:endParaRPr lang="ru-RU" sz="1000" b="0" i="0" u="none" strike="noStrike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261" marR="5261" marT="526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506,2</a:t>
                      </a:r>
                      <a:endParaRPr lang="ru-RU" sz="1000" b="0" i="0" u="none" strike="noStrike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261" marR="5261" marT="5261" marB="0" anchor="ctr"/>
                </a:tc>
              </a:tr>
              <a:tr h="26600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0.209.44.000</a:t>
                      </a:r>
                      <a:endParaRPr lang="ru-RU" sz="1000" b="0" i="0" u="none" strike="noStrike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261" marR="5261" marT="5261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Расчеты по доходам от возмещения ущерба имуществу (за исключением страховых возмещений)</a:t>
                      </a:r>
                      <a:endParaRPr lang="ru-RU" sz="10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261" marR="5261" marT="526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164 012,8</a:t>
                      </a:r>
                      <a:endParaRPr lang="ru-RU" sz="1000" b="0" i="0" u="none" strike="noStrike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261" marR="5261" marT="526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000" b="0" i="0" u="none" strike="noStrike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261" marR="5261" marT="526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253 337,4</a:t>
                      </a:r>
                      <a:endParaRPr lang="ru-RU" sz="1000" b="0" i="0" u="none" strike="noStrike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261" marR="5261" marT="526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000" b="0" i="0" u="none" strike="noStrike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261" marR="5261" marT="5261" marB="0" anchor="ctr"/>
                </a:tc>
              </a:tr>
              <a:tr h="17196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0.209.45.000</a:t>
                      </a:r>
                      <a:endParaRPr lang="ru-RU" sz="1000" b="0" i="0" u="none" strike="noStrike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261" marR="5261" marT="5261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Расчеты по доходам от прочих сумм принудительного изъятия</a:t>
                      </a:r>
                      <a:endParaRPr lang="ru-RU" sz="10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261" marR="5261" marT="526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38 686,4</a:t>
                      </a:r>
                      <a:endParaRPr lang="ru-RU" sz="1000" b="0" i="0" u="none" strike="noStrike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261" marR="5261" marT="526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34 795,1</a:t>
                      </a:r>
                      <a:endParaRPr lang="ru-RU" sz="1000" b="0" i="0" u="none" strike="noStrike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261" marR="5261" marT="526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39 501,0</a:t>
                      </a:r>
                      <a:endParaRPr lang="ru-RU" sz="1000" b="0" i="0" u="none" strike="noStrike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261" marR="5261" marT="526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34 506,2</a:t>
                      </a:r>
                      <a:endParaRPr lang="ru-RU" sz="1000" b="0" i="0" u="none" strike="noStrike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261" marR="5261" marT="5261" marB="0" anchor="ctr"/>
                </a:tc>
              </a:tr>
              <a:tr h="161145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0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ИТОГО</a:t>
                      </a:r>
                      <a:endParaRPr lang="ru-RU" sz="10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261" marR="5261" marT="5261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1 238 853,7</a:t>
                      </a:r>
                      <a:endParaRPr lang="ru-RU" sz="10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261" marR="5261" marT="526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51 </a:t>
                      </a:r>
                      <a:r>
                        <a:rPr lang="ru-RU" sz="1000" b="1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330,</a:t>
                      </a:r>
                      <a:r>
                        <a:rPr lang="en-US" sz="1000" b="1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10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261" marR="5261" marT="526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1 269 617,5</a:t>
                      </a:r>
                      <a:endParaRPr lang="ru-RU" sz="10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261" marR="5261" marT="526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91 </a:t>
                      </a:r>
                      <a:r>
                        <a:rPr lang="ru-RU" sz="1000" b="1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319,</a:t>
                      </a:r>
                      <a:r>
                        <a:rPr lang="en-US" sz="1000" b="1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sz="10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261" marR="5261" marT="5261" marB="0" anchor="ctr"/>
                </a:tc>
              </a:tr>
            </a:tbl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1421940" y="240388"/>
            <a:ext cx="770485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СУММА ДЕБИТОРСКОЙ ЗАДОЛЖЕННОСТИ В РАЗРЕЗЕ ПО СУБСЧЕТАМ </a:t>
            </a:r>
            <a:endParaRPr lang="ru-RU" sz="1600" b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Picture 9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679" t="19638" r="54320" b="62904"/>
          <a:stretch>
            <a:fillRect/>
          </a:stretch>
        </p:blipFill>
        <p:spPr bwMode="auto">
          <a:xfrm>
            <a:off x="27856" y="55045"/>
            <a:ext cx="1535872" cy="4956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1" name="Прямая соединительная линия 10"/>
          <p:cNvCxnSpPr/>
          <p:nvPr/>
        </p:nvCxnSpPr>
        <p:spPr>
          <a:xfrm>
            <a:off x="251520" y="687084"/>
            <a:ext cx="8489098" cy="0"/>
          </a:xfrm>
          <a:prstGeom prst="line">
            <a:avLst/>
          </a:prstGeom>
          <a:ln w="1270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8460432" y="645889"/>
            <a:ext cx="683568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00" dirty="0"/>
              <a:t>т</a:t>
            </a:r>
            <a:r>
              <a:rPr lang="ru-RU" sz="700" dirty="0" smtClean="0"/>
              <a:t>ыс. рублей</a:t>
            </a:r>
            <a:endParaRPr lang="ru-RU" sz="700" dirty="0"/>
          </a:p>
        </p:txBody>
      </p:sp>
    </p:spTree>
    <p:extLst>
      <p:ext uri="{BB962C8B-B14F-4D97-AF65-F5344CB8AC3E}">
        <p14:creationId xmlns:p14="http://schemas.microsoft.com/office/powerpoint/2010/main" val="143158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4294967295"/>
          </p:nvPr>
        </p:nvSpPr>
        <p:spPr>
          <a:xfrm>
            <a:off x="8748464" y="4659982"/>
            <a:ext cx="273919" cy="273844"/>
          </a:xfrm>
          <a:prstGeom prst="rect">
            <a:avLst/>
          </a:prstGeom>
        </p:spPr>
        <p:txBody>
          <a:bodyPr/>
          <a:lstStyle/>
          <a:p>
            <a:pPr algn="r">
              <a:defRPr/>
            </a:pPr>
            <a:fld id="{57F6DA21-F5D1-4EC3-A0D1-C5E4C816A6A0}" type="slidenum">
              <a:rPr lang="ru-RU" altLang="ru-RU" sz="1400" b="1" smtClean="0">
                <a:solidFill>
                  <a:srgbClr val="000000"/>
                </a:solidFill>
              </a:rPr>
              <a:pPr algn="r">
                <a:defRPr/>
              </a:pPr>
              <a:t>4</a:t>
            </a:fld>
            <a:endParaRPr lang="ru-RU" altLang="ru-RU" sz="1400" b="1" dirty="0">
              <a:solidFill>
                <a:srgbClr val="00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479746" y="123478"/>
            <a:ext cx="763642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 РАМКАХ  КОНТРОЛЬНОГО МЕРОПРИЯТИЯ «ПРОВЕРКА ГЛАВНЫХ АДМИНИСТРАТОРОВ ДОХОДОВ В ЧАСТИ ПОСТУПЛЕНИЯ НЕНАЛОГОВЫХ ДОХОДОВ В БЮДЖЕТ АСТРАХАНСКОЙ ОБЛАСТИ В 2021 ГОДУ И ИСТЕКШЕМ ПЕРИОДЕ 2022 ГОДА, МЕРЫ, ПРЕДПРИНИМАЕМЫЕ ПО СОКРАЩЕНИЮ ДЕБИТОРСКОЙ  ЗАДОЛЖЕННОСТИ,  А ТАКЖЕ УЧЕТ,  КОНТРОЛЬ ПОЛНОТЫ И СВОЕВРЕМЕННОСТИ  ПОСТУПЛЕНИЯ ДОХОДОВ» ПРОВЕДЕН:</a:t>
            </a:r>
            <a:endParaRPr lang="ru-RU" sz="1200" b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9" name="Picture 2" descr="D:\РАБОЧИЕ ДОКУМЕНТЫ\КАРТИНКИ - СЛАЙДЫ\ИКОНЫ\ИКОНЫ\Info_02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622" y="1275606"/>
            <a:ext cx="770251" cy="2664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2" descr="D:\РАБОЧИЕ ДОКУМЕНТЫ\КАРТИНКИ - СЛАЙДЫ\ИКОНЫ\ИКОНЫ\Info_02.pn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8202" b="76291"/>
          <a:stretch/>
        </p:blipFill>
        <p:spPr bwMode="auto">
          <a:xfrm>
            <a:off x="176678" y="3716686"/>
            <a:ext cx="630046" cy="6410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TextBox 20"/>
          <p:cNvSpPr txBox="1"/>
          <p:nvPr/>
        </p:nvSpPr>
        <p:spPr>
          <a:xfrm>
            <a:off x="965576" y="1294284"/>
            <a:ext cx="81067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АНАЛИЗ ДОКУМЕНТОВ, РЕГЛАМЕНТИРУЮЩИХ ДЕЯТЕЛЬНОСТЬ ГЛАВНОГО АДМИНИСТРАТОРА ДОХОДОВ  В ЧАСТИ ВЫПОЛНЕНИЯ БЮДЖЕТНЫХ ПОЛНОМОЧИЙ ПО АДМИНИСТРИРОВАНИЮ ДОХОДОВ</a:t>
            </a:r>
            <a:endParaRPr lang="ru-RU" sz="1000" b="1" dirty="0"/>
          </a:p>
        </p:txBody>
      </p:sp>
      <p:sp>
        <p:nvSpPr>
          <p:cNvPr id="23" name="Прямоугольник 22"/>
          <p:cNvSpPr/>
          <p:nvPr/>
        </p:nvSpPr>
        <p:spPr>
          <a:xfrm>
            <a:off x="962872" y="1923678"/>
            <a:ext cx="807091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ru-RU" sz="1000" b="1" dirty="0" smtClean="0">
                <a:solidFill>
                  <a:srgbClr val="1F497D"/>
                </a:solidFill>
                <a:latin typeface="Times New Roman" pitchFamily="18" charset="0"/>
                <a:cs typeface="Times New Roman" pitchFamily="18" charset="0"/>
              </a:rPr>
              <a:t>АНАЛИЗ ПОРЯДКА ПРОГНОЗИРОВАНИЯ БЮДЖЕТНЫХ ПОКАЗАТЕЛЕЙ ПО</a:t>
            </a:r>
            <a:r>
              <a:rPr lang="en-US" sz="1000" b="1" dirty="0" smtClean="0">
                <a:solidFill>
                  <a:srgbClr val="1F497D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000" b="1" dirty="0" smtClean="0">
                <a:solidFill>
                  <a:srgbClr val="1F497D"/>
                </a:solidFill>
                <a:latin typeface="Times New Roman" pitchFamily="18" charset="0"/>
                <a:cs typeface="Times New Roman" pitchFamily="18" charset="0"/>
              </a:rPr>
              <a:t>АДМИНИСТРИРУЕМЫМ ИСТОЧНИКАМ ДОХОДОВ БЮДЖЕТА </a:t>
            </a:r>
            <a:endParaRPr lang="ru-RU" sz="1000" b="1" dirty="0">
              <a:solidFill>
                <a:srgbClr val="1F497D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979444" y="2499742"/>
            <a:ext cx="807362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АНАЛИЗ ПРАВИЛЬНОСТИ НАЧИСЛЕНИЯ, УЧЕТА И КОНТРОЛЯ ЗА ПОЛНОТОЙ И СВОЕВРЕМЕННОСТЬЮ ПОСТУПЛЕНИЯ ДОХОДОВ В БЮДЖЕТ </a:t>
            </a:r>
            <a:endParaRPr lang="ru-RU" sz="1000" b="1" dirty="0"/>
          </a:p>
        </p:txBody>
      </p:sp>
      <p:sp>
        <p:nvSpPr>
          <p:cNvPr id="25" name="TextBox 24"/>
          <p:cNvSpPr txBox="1"/>
          <p:nvPr/>
        </p:nvSpPr>
        <p:spPr>
          <a:xfrm>
            <a:off x="960170" y="3066876"/>
            <a:ext cx="807362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АНАЛИЗ МЕР ПО СОКРАЩЕНИЮ ЗАДОЛЖЕННОСТИ ПО АДМИНИСТРИРУЕМЫМ ДОХОДАМ В БЮДЖЕТ</a:t>
            </a:r>
            <a:endParaRPr lang="ru-RU" sz="1000" b="1" dirty="0"/>
          </a:p>
        </p:txBody>
      </p:sp>
      <p:sp>
        <p:nvSpPr>
          <p:cNvPr id="27" name="Прямоугольник 26"/>
          <p:cNvSpPr/>
          <p:nvPr/>
        </p:nvSpPr>
        <p:spPr>
          <a:xfrm>
            <a:off x="962873" y="3628041"/>
            <a:ext cx="810676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ru-RU" sz="1000" b="1" dirty="0" smtClean="0">
                <a:solidFill>
                  <a:srgbClr val="1F497D"/>
                </a:solidFill>
                <a:latin typeface="Times New Roman" pitchFamily="18" charset="0"/>
                <a:cs typeface="Times New Roman" pitchFamily="18" charset="0"/>
              </a:rPr>
              <a:t>СОБЛЮДЕНИЕ ПОРЯДКА ФОРМИРОВАНИЯ И ПРЕДСТАВЛЕНИЯ ОТЧЕТНОСТИ И СВЕДЕНИЙ, НЕОБХОДИМЫХ ДЛЯ ОСУЩЕСТВЛЕНИЯ ПОЛНОМОЧИЙ ГЛАВНОГО АДМИНИСТРАТОРА ДОХОДОВ БЮДЖЕТА</a:t>
            </a:r>
            <a:endParaRPr lang="ru-RU" sz="1000" b="1" dirty="0">
              <a:solidFill>
                <a:prstClr val="black"/>
              </a:solidFill>
            </a:endParaRPr>
          </a:p>
        </p:txBody>
      </p:sp>
      <p:cxnSp>
        <p:nvCxnSpPr>
          <p:cNvPr id="28" name="Прямая соединительная линия 27"/>
          <p:cNvCxnSpPr/>
          <p:nvPr/>
        </p:nvCxnSpPr>
        <p:spPr>
          <a:xfrm>
            <a:off x="395536" y="1106612"/>
            <a:ext cx="8489098" cy="0"/>
          </a:xfrm>
          <a:prstGeom prst="line">
            <a:avLst/>
          </a:prstGeom>
          <a:ln w="1270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9" name="Picture 9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679" t="19638" r="54320" b="62904"/>
          <a:stretch>
            <a:fillRect/>
          </a:stretch>
        </p:blipFill>
        <p:spPr bwMode="auto">
          <a:xfrm>
            <a:off x="38788" y="208418"/>
            <a:ext cx="1535872" cy="4956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19106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4294967295"/>
          </p:nvPr>
        </p:nvSpPr>
        <p:spPr>
          <a:xfrm>
            <a:off x="6553201" y="4767263"/>
            <a:ext cx="2132013" cy="273844"/>
          </a:xfrm>
          <a:prstGeom prst="rect">
            <a:avLst/>
          </a:prstGeom>
        </p:spPr>
        <p:txBody>
          <a:bodyPr/>
          <a:lstStyle/>
          <a:p>
            <a:pPr algn="r">
              <a:defRPr/>
            </a:pPr>
            <a:fld id="{57F6DA21-F5D1-4EC3-A0D1-C5E4C816A6A0}" type="slidenum">
              <a:rPr lang="ru-RU" altLang="ru-RU" sz="1400" b="1" smtClean="0">
                <a:solidFill>
                  <a:srgbClr val="000000"/>
                </a:solidFill>
              </a:rPr>
              <a:pPr algn="r">
                <a:defRPr/>
              </a:pPr>
              <a:t>5</a:t>
            </a:fld>
            <a:endParaRPr lang="ru-RU" altLang="ru-RU" sz="1400" b="1" dirty="0">
              <a:solidFill>
                <a:srgbClr val="00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403648" y="160338"/>
            <a:ext cx="76868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ОСНОВНЫЕ ФИНАНСОВЫЕ И НЕФИНАНСОВЫЕ НАРУШЕНИЯ:</a:t>
            </a:r>
            <a:endParaRPr lang="ru-RU" sz="1600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8" name="AutoShape 6" descr="https://top-fon.com/uploads/posts/2023-02/1675309585_top-fon-com-p-galochka-dlya-prezentatsii-bez-fona-158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" name="AutoShape 8" descr="https://top-fon.com/uploads/posts/2023-02/1675309585_top-fon-com-p-galochka-dlya-prezentatsii-bez-fona-158.jp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5" name="Picture 9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679" t="19638" r="54320" b="62904"/>
          <a:stretch>
            <a:fillRect/>
          </a:stretch>
        </p:blipFill>
        <p:spPr bwMode="auto">
          <a:xfrm>
            <a:off x="0" y="0"/>
            <a:ext cx="1535872" cy="4956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6" name="Прямая соединительная линия 15"/>
          <p:cNvCxnSpPr/>
          <p:nvPr/>
        </p:nvCxnSpPr>
        <p:spPr>
          <a:xfrm>
            <a:off x="460375" y="586197"/>
            <a:ext cx="8489098" cy="0"/>
          </a:xfrm>
          <a:prstGeom prst="line">
            <a:avLst/>
          </a:prstGeom>
          <a:ln w="1270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AutoShape 13" descr="https://top-fon.com/uploads/posts/2023-02/1675309574_top-fon-com-p-galochka-dlya-prezentatsii-bez-fona-144.jpg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" name="AutoShape 17" descr="https://flyclipart.com/thumb2/ideal-clip-art-transparent-background-red-transparent-cross-674316.png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2" name="AutoShape 19" descr="https://flyclipart.com/thumb2/ideal-clip-art-transparent-background-red-transparent-cross-674316.png"/>
          <p:cNvSpPr>
            <a:spLocks noChangeAspect="1" noChangeArrowheads="1"/>
          </p:cNvSpPr>
          <p:nvPr/>
        </p:nvSpPr>
        <p:spPr bwMode="auto">
          <a:xfrm>
            <a:off x="765175" y="465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5508103" y="843558"/>
            <a:ext cx="3288969" cy="60016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marL="0" lvl="2"/>
            <a:r>
              <a:rPr lang="ru-RU" sz="11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ГАДБ неверно прогнозировалось получение доходов от денежных взысканий (штрафов) за весь проверяемый </a:t>
            </a:r>
            <a:r>
              <a:rPr lang="ru-RU" sz="11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период</a:t>
            </a:r>
            <a:endParaRPr lang="ru-RU" sz="11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070392" y="843558"/>
            <a:ext cx="3357592" cy="60016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ru-RU" sz="11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Не </a:t>
            </a:r>
            <a:r>
              <a:rPr lang="ru-RU" sz="11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вносилась информация в Государственную </a:t>
            </a:r>
            <a:r>
              <a:rPr lang="ru-RU" sz="11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информационную систему о государственных и муниципальных </a:t>
            </a:r>
            <a:r>
              <a:rPr lang="ru-RU" sz="11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платежах</a:t>
            </a:r>
            <a:endParaRPr lang="ru-RU" sz="11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1070392" y="2812010"/>
            <a:ext cx="3357592" cy="1277273"/>
          </a:xfrm>
          <a:prstGeom prst="rect">
            <a:avLst/>
          </a:prstGeom>
          <a:ln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sz="11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Нарушена </a:t>
            </a:r>
            <a:r>
              <a:rPr lang="ru-RU" sz="11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методология ведения бюджетного (бухгалтерского) учета, выразившаяся в не полном отражении в бюджетном учете первичных учетных документов (постановлений (решений) по делам об административных правонарушениях и др.), что в том числе повлекло за собой искажение бюджетной отчетности </a:t>
            </a:r>
            <a:r>
              <a:rPr lang="ru-RU" sz="11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ГАДБ </a:t>
            </a:r>
            <a:r>
              <a:rPr lang="ru-RU" sz="11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в общей сумме 3,9 млн </a:t>
            </a:r>
            <a:r>
              <a:rPr lang="ru-RU" sz="11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рублей</a:t>
            </a:r>
            <a:endParaRPr lang="ru-RU" sz="1100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5508102" y="2812009"/>
            <a:ext cx="3288969" cy="1107996"/>
          </a:xfrm>
          <a:prstGeom prst="rect">
            <a:avLst/>
          </a:prstGeom>
          <a:ln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lvl="0"/>
            <a:r>
              <a:rPr lang="ru-RU" sz="11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Проведена </a:t>
            </a:r>
            <a:r>
              <a:rPr lang="ru-RU" sz="11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формальная инвентаризация финансовых активов, отраженных на счете бюджетного учета 1.205.00.000 «Расчеты по доходам», данные факты указывают на отсутствие внутреннего контроля за совершаемыми фактами хозяйственной жизни </a:t>
            </a:r>
            <a:r>
              <a:rPr lang="ru-RU" sz="11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ГАДБ</a:t>
            </a:r>
            <a:endParaRPr lang="ru-RU" sz="1100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5508104" y="1811726"/>
            <a:ext cx="3288969" cy="623248"/>
          </a:xfrm>
          <a:prstGeom prst="rect">
            <a:avLst/>
          </a:prstGeom>
          <a:ln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lvl="0"/>
            <a:r>
              <a:rPr lang="ru-RU" sz="11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Не </a:t>
            </a:r>
            <a:r>
              <a:rPr lang="ru-RU" sz="11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велся бюджетный учет в разрезе контрагентов и вынесенных постановлений об административных </a:t>
            </a:r>
            <a:r>
              <a:rPr lang="ru-RU" sz="11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нарушениях</a:t>
            </a:r>
            <a:endParaRPr lang="ru-RU" sz="1100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1046150" y="1811726"/>
            <a:ext cx="3381834" cy="600164"/>
          </a:xfrm>
          <a:prstGeom prst="rect">
            <a:avLst/>
          </a:prstGeom>
          <a:ln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lvl="0"/>
            <a:r>
              <a:rPr lang="ru-RU" sz="11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При </a:t>
            </a:r>
            <a:r>
              <a:rPr lang="ru-RU" sz="11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администрировании доходов не применялись в полном объеме коды бюджетной классификации доходов, утвержденные приказами Минфина </a:t>
            </a:r>
            <a:r>
              <a:rPr lang="ru-RU" sz="11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России</a:t>
            </a:r>
            <a:endParaRPr lang="ru-RU" sz="1100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307975" y="843558"/>
            <a:ext cx="578204" cy="76944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rgbClr val="FF0000"/>
                </a:solidFill>
              </a:rPr>
              <a:t>1</a:t>
            </a:r>
            <a:endParaRPr lang="ru-RU" sz="4400" b="1" dirty="0">
              <a:solidFill>
                <a:srgbClr val="FF0000"/>
              </a:solidFill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307975" y="1809036"/>
            <a:ext cx="578204" cy="76944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rgbClr val="FF0000"/>
                </a:solidFill>
              </a:rPr>
              <a:t>2</a:t>
            </a:r>
            <a:endParaRPr lang="ru-RU" sz="4400" b="1" dirty="0">
              <a:solidFill>
                <a:srgbClr val="FF0000"/>
              </a:solidFill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305892" y="2812010"/>
            <a:ext cx="578204" cy="76944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4400" b="1" dirty="0">
                <a:solidFill>
                  <a:srgbClr val="FF0000"/>
                </a:solidFill>
              </a:rPr>
              <a:t>3</a:t>
            </a:r>
          </a:p>
        </p:txBody>
      </p:sp>
      <p:sp>
        <p:nvSpPr>
          <p:cNvPr id="80" name="TextBox 79"/>
          <p:cNvSpPr txBox="1"/>
          <p:nvPr/>
        </p:nvSpPr>
        <p:spPr>
          <a:xfrm>
            <a:off x="4781058" y="843558"/>
            <a:ext cx="578204" cy="76944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rgbClr val="FF0000"/>
                </a:solidFill>
              </a:rPr>
              <a:t>4</a:t>
            </a:r>
            <a:endParaRPr lang="ru-RU" sz="4400" b="1" dirty="0">
              <a:solidFill>
                <a:srgbClr val="FF0000"/>
              </a:solidFill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4796038" y="1809036"/>
            <a:ext cx="578204" cy="76944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rgbClr val="FF0000"/>
                </a:solidFill>
              </a:rPr>
              <a:t>5</a:t>
            </a:r>
            <a:endParaRPr lang="ru-RU" sz="4400" b="1" dirty="0">
              <a:solidFill>
                <a:srgbClr val="FF0000"/>
              </a:solidFill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4800322" y="2812009"/>
            <a:ext cx="578204" cy="76944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rgbClr val="FF0000"/>
                </a:solidFill>
              </a:rPr>
              <a:t>6</a:t>
            </a:r>
            <a:endParaRPr lang="ru-RU" sz="4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9922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4294967295"/>
          </p:nvPr>
        </p:nvSpPr>
        <p:spPr>
          <a:xfrm>
            <a:off x="6553201" y="4767263"/>
            <a:ext cx="2132013" cy="273844"/>
          </a:xfrm>
          <a:prstGeom prst="rect">
            <a:avLst/>
          </a:prstGeom>
        </p:spPr>
        <p:txBody>
          <a:bodyPr/>
          <a:lstStyle/>
          <a:p>
            <a:pPr algn="r">
              <a:defRPr/>
            </a:pPr>
            <a:fld id="{57F6DA21-F5D1-4EC3-A0D1-C5E4C816A6A0}" type="slidenum">
              <a:rPr lang="ru-RU" altLang="ru-RU" sz="1400" b="1" smtClean="0">
                <a:solidFill>
                  <a:srgbClr val="000000"/>
                </a:solidFill>
              </a:rPr>
              <a:pPr algn="r">
                <a:defRPr/>
              </a:pPr>
              <a:t>6</a:t>
            </a:fld>
            <a:endParaRPr lang="ru-RU" altLang="ru-RU" sz="1400" b="1" dirty="0">
              <a:solidFill>
                <a:srgbClr val="00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96675" y="427151"/>
            <a:ext cx="8352928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1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НАРУШЕНИЯ ВЫЯВЛЕННЫЕ В РАМКАХ «ВНЕШНЕЙ ПРОВЕРКИ ГОДОВОЙ ОТЧЕТНОСТИ ОБ ИСПОЛНЕНИИ БЮДЖЕТА АСТРАХАНСКОЙ ОБЛАСТИ С УЧЕТОМ ВНЕШНЕЙ ПРОВЕРКИ БЮДЖЕТНОЙ ОТЧЕТНОСТИ ГЛАВНЫХ АДМИНИСТРАТОРОВ БЮДЖЕТНЫХ СРЕДСТВ, ВКЛЮЧАЯ ПРОВЕРКУ ДОСТОВЕРНОСТИ ЕЕ ПОКАЗАТЕЛЕЙ»</a:t>
            </a:r>
            <a:endParaRPr lang="ru-RU" sz="1100" b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AutoShape 6" descr="https://top-fon.com/uploads/posts/2023-02/1675309585_top-fon-com-p-galochka-dlya-prezentatsii-bez-fona-158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" name="AutoShape 8" descr="https://top-fon.com/uploads/posts/2023-02/1675309585_top-fon-com-p-galochka-dlya-prezentatsii-bez-fona-158.jp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5" name="Picture 9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679" t="20991" r="54320" b="62904"/>
          <a:stretch/>
        </p:blipFill>
        <p:spPr bwMode="auto">
          <a:xfrm>
            <a:off x="2332" y="7937"/>
            <a:ext cx="153587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6" name="Прямая соединительная линия 15"/>
          <p:cNvCxnSpPr/>
          <p:nvPr/>
        </p:nvCxnSpPr>
        <p:spPr>
          <a:xfrm>
            <a:off x="311417" y="1044030"/>
            <a:ext cx="8489098" cy="0"/>
          </a:xfrm>
          <a:prstGeom prst="line">
            <a:avLst/>
          </a:prstGeom>
          <a:ln w="1270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AutoShape 13" descr="https://top-fon.com/uploads/posts/2023-02/1675309574_top-fon-com-p-galochka-dlya-prezentatsii-bez-fona-144.jpg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" name="AutoShape 17" descr="https://flyclipart.com/thumb2/ideal-clip-art-transparent-background-red-transparent-cross-674316.png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2" name="AutoShape 19" descr="https://flyclipart.com/thumb2/ideal-clip-art-transparent-background-red-transparent-cross-674316.png"/>
          <p:cNvSpPr>
            <a:spLocks noChangeAspect="1" noChangeArrowheads="1"/>
          </p:cNvSpPr>
          <p:nvPr/>
        </p:nvSpPr>
        <p:spPr bwMode="auto">
          <a:xfrm>
            <a:off x="765175" y="465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5436094" y="1585432"/>
            <a:ext cx="3513507" cy="195438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ru-RU" sz="11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Допущено нарушение требований, предъявляемых к организации и осуществлению внутреннего контроля фактов хозяйственной жизни экономического субъекта, выразившееся в не направлении </a:t>
            </a:r>
            <a:r>
              <a:rPr lang="ru-RU" sz="11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требований </a:t>
            </a:r>
            <a:r>
              <a:rPr lang="ru-RU" sz="11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 взыскании задолженности с получателей, нарушивших условия Соглашений о предоставлении субсидии, отраженной по счету 209.00, что привело к просроченной дебиторской задолженности. Данный факт увеличивает риски возникновения безнадежной к взысканию дебиторской задолженности и утраты бюджетных </a:t>
            </a:r>
            <a:r>
              <a:rPr lang="ru-RU" sz="11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средств</a:t>
            </a:r>
            <a:endParaRPr lang="ru-RU" sz="1100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058271" y="1193885"/>
            <a:ext cx="3357592" cy="1277273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ru-RU" sz="11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Нарушена методология </a:t>
            </a:r>
            <a:r>
              <a:rPr lang="ru-RU" sz="11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ведения бюджетного учета, а именно не в полном объеме учтены первичные учетные документы в целях формирования достоверной дебиторской задолженности по счету 1.205.00.000 «Расчеты по доходам». Данное нарушение в том числе привело к искажению актива баланса  более чем на 10</a:t>
            </a:r>
            <a:r>
              <a:rPr lang="ru-RU" sz="11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%</a:t>
            </a:r>
            <a:endParaRPr lang="ru-RU" sz="11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1058271" y="2785998"/>
            <a:ext cx="3381834" cy="1277273"/>
          </a:xfrm>
          <a:prstGeom prst="rect">
            <a:avLst/>
          </a:prstGeom>
          <a:ln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r>
              <a:rPr lang="ru-RU" sz="11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Установлено формальное  проведение  инвентаризации </a:t>
            </a:r>
            <a:r>
              <a:rPr lang="ru-RU" sz="11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активов и обязательств, отраженных на счетах бюджетного учета: 1.205.00.000 «Расчеты по доходам», 1.209.00.000 «Расчеты по ущербу и иным доходам</a:t>
            </a:r>
            <a:r>
              <a:rPr lang="ru-RU" sz="11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» - отсутствуют </a:t>
            </a:r>
            <a:r>
              <a:rPr lang="ru-RU" sz="11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документы - основания для формирования дебиторской задолженности на вышеуказанных </a:t>
            </a:r>
            <a:r>
              <a:rPr lang="ru-RU" sz="11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счетах.</a:t>
            </a:r>
            <a:endParaRPr lang="ru-RU" sz="1100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339371" y="1193885"/>
            <a:ext cx="578204" cy="76944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rgbClr val="FF0000"/>
                </a:solidFill>
              </a:rPr>
              <a:t>1</a:t>
            </a:r>
            <a:endParaRPr lang="ru-RU" sz="4400" b="1" dirty="0">
              <a:solidFill>
                <a:srgbClr val="FF0000"/>
              </a:solidFill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307573" y="2770372"/>
            <a:ext cx="578204" cy="76944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rgbClr val="FF0000"/>
                </a:solidFill>
              </a:rPr>
              <a:t>2</a:t>
            </a:r>
            <a:endParaRPr lang="ru-RU" sz="4400" b="1" dirty="0">
              <a:solidFill>
                <a:srgbClr val="FF0000"/>
              </a:solidFill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4716016" y="1585432"/>
            <a:ext cx="578204" cy="76944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rgbClr val="FF0000"/>
                </a:solidFill>
              </a:rPr>
              <a:t>3</a:t>
            </a:r>
            <a:endParaRPr lang="ru-RU" sz="4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9431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4294967295"/>
          </p:nvPr>
        </p:nvSpPr>
        <p:spPr>
          <a:xfrm>
            <a:off x="6553201" y="4767263"/>
            <a:ext cx="2132013" cy="273844"/>
          </a:xfrm>
          <a:prstGeom prst="rect">
            <a:avLst/>
          </a:prstGeom>
        </p:spPr>
        <p:txBody>
          <a:bodyPr/>
          <a:lstStyle/>
          <a:p>
            <a:pPr algn="r">
              <a:defRPr/>
            </a:pPr>
            <a:fld id="{57F6DA21-F5D1-4EC3-A0D1-C5E4C816A6A0}" type="slidenum">
              <a:rPr lang="ru-RU" altLang="ru-RU" sz="1400" b="1" smtClean="0">
                <a:solidFill>
                  <a:srgbClr val="000000"/>
                </a:solidFill>
              </a:rPr>
              <a:pPr algn="r">
                <a:defRPr/>
              </a:pPr>
              <a:t>7</a:t>
            </a:fld>
            <a:endParaRPr lang="ru-RU" altLang="ru-RU" sz="1400" b="1" dirty="0">
              <a:solidFill>
                <a:srgbClr val="000000"/>
              </a:solidFill>
            </a:endParaRPr>
          </a:p>
        </p:txBody>
      </p:sp>
      <p:pic>
        <p:nvPicPr>
          <p:cNvPr id="17" name="Picture 9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679" t="19638" r="54320" b="62904"/>
          <a:stretch>
            <a:fillRect/>
          </a:stretch>
        </p:blipFill>
        <p:spPr bwMode="auto">
          <a:xfrm>
            <a:off x="0" y="0"/>
            <a:ext cx="1535872" cy="4956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8" name="Прямая соединительная линия 17"/>
          <p:cNvCxnSpPr/>
          <p:nvPr/>
        </p:nvCxnSpPr>
        <p:spPr>
          <a:xfrm>
            <a:off x="251520" y="699542"/>
            <a:ext cx="8489098" cy="0"/>
          </a:xfrm>
          <a:prstGeom prst="line">
            <a:avLst/>
          </a:prstGeom>
          <a:ln w="1270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Прямоугольник 18"/>
          <p:cNvSpPr/>
          <p:nvPr/>
        </p:nvSpPr>
        <p:spPr>
          <a:xfrm>
            <a:off x="4148481" y="3723878"/>
            <a:ext cx="499551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000" dirty="0" smtClean="0"/>
          </a:p>
          <a:p>
            <a:endParaRPr lang="ru-RU" sz="1000" dirty="0" smtClean="0"/>
          </a:p>
        </p:txBody>
      </p:sp>
      <p:sp>
        <p:nvSpPr>
          <p:cNvPr id="11" name="TextBox 10"/>
          <p:cNvSpPr txBox="1"/>
          <p:nvPr/>
        </p:nvSpPr>
        <p:spPr>
          <a:xfrm>
            <a:off x="1927285" y="195472"/>
            <a:ext cx="64087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ПРЕДЛОЖЕНИЯ</a:t>
            </a:r>
            <a:endParaRPr lang="ru-RU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218" name="Picture 2" descr="https://papik.pro/uploads/posts/2021-12/1639194259_1-papik-pro-p-galochka-klipart-1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766" y="915566"/>
            <a:ext cx="347230" cy="4310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1043608" y="915566"/>
            <a:ext cx="810039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НЕОБХОДИМО АКТИВИЗИРОВАТЬ  РАБОТУ ПО СОКРАЩЕНИЮ ЗАДОЛЖЕННОСТИ, В ТОМ ЧИСЛЕ ВЗЫСКАНИЮ ПРОСРОЧЕННОЙ ДЕБИТОРСКОЙ ЗАДОЛЖЕННОСТИ В БЮДЖЕТ СУБЪЕКТА ПО НЕНАЛОГОВЫМ ДОХОДАМ</a:t>
            </a:r>
            <a:endParaRPr lang="ru-RU" sz="1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1" name="Picture 2" descr="https://papik.pro/uploads/posts/2021-12/1639194259_1-papik-pro-p-galochka-klipart-1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209" y="1476905"/>
            <a:ext cx="347230" cy="4310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TextBox 19"/>
          <p:cNvSpPr txBox="1"/>
          <p:nvPr/>
        </p:nvSpPr>
        <p:spPr>
          <a:xfrm>
            <a:off x="1043608" y="1553920"/>
            <a:ext cx="676875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ПРИВЕСТИ НПА В СООТВЕТСТВИЕ С ТРЕБОВАНИЯМИ ЗАКОНОДАТЕЛЬСТВА</a:t>
            </a:r>
            <a:endParaRPr lang="ru-RU" sz="10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043608" y="1967574"/>
            <a:ext cx="7962725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0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АКТУАЛИЗИРОВАТЬ ДАННЫЕ УЧЕТА И ОТЧЕТНОСТИ ОБ ОБЪЕМАХ ДЕБИТОРСКОЙ ЗАДОЛЖЕННОСТИ ПУТЕМ ПРОВЕДЕНИЯ ЕЕ ИНВЕНТАРИЗАЦИИ И ПРИНЯТИИ РЕШЕНИЙ, НАПРАВЛЕННЫХ НА РЕАЛИЗАЦИЮ ПРЕДУСМОТРЕННЫХ ФЕДЕРАЛЬНЫМИ СТАНДАРТАМИ ПОЛОЖЕНИЙ</a:t>
            </a:r>
            <a:endParaRPr lang="ru-RU" sz="10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4" name="Picture 2" descr="https://papik.pro/uploads/posts/2021-12/1639194259_1-papik-pro-p-galochka-klipart-1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954" y="2059044"/>
            <a:ext cx="347230" cy="4310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Picture 2" descr="https://papik.pro/uploads/posts/2021-12/1639194259_1-papik-pro-p-galochka-klipart-1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282" y="2703613"/>
            <a:ext cx="347230" cy="4310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" name="TextBox 22"/>
          <p:cNvSpPr txBox="1"/>
          <p:nvPr/>
        </p:nvSpPr>
        <p:spPr>
          <a:xfrm>
            <a:off x="1043608" y="2780630"/>
            <a:ext cx="669674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ПОВЫСИТЬ КАЧЕСТВО ПРЕТЕНЗИОННО-ИСКОВОЙ РАБОТЫ</a:t>
            </a:r>
            <a:endParaRPr lang="ru-RU" sz="10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043608" y="3261126"/>
            <a:ext cx="796272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ПРОВЕСТИ МОНИТОРИНГ ДИНАМИКИ И ОЦЕНКУ ИСПОЛНЕНИЯ ПОЛНОМОЧИЙ ПО АДМИНИСТРИРОВАНИЮ ДОХОДОВ </a:t>
            </a:r>
          </a:p>
          <a:p>
            <a:endParaRPr lang="ru-RU" sz="1200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9" name="Picture 2" descr="https://papik.pro/uploads/posts/2021-12/1639194259_1-papik-pro-p-galochka-klipart-1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261" y="3368777"/>
            <a:ext cx="347230" cy="4310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39749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2" name="Picture 8" descr="https://profenergoresurs.ru/mt-content/uploads/2019/07/zastavka-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260" y="773"/>
            <a:ext cx="9159260" cy="51622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6866" name="Text Box 2"/>
          <p:cNvSpPr txBox="1">
            <a:spLocks noChangeArrowheads="1"/>
          </p:cNvSpPr>
          <p:nvPr/>
        </p:nvSpPr>
        <p:spPr bwMode="auto">
          <a:xfrm>
            <a:off x="611188" y="195263"/>
            <a:ext cx="7772400" cy="8560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spcBef>
                <a:spcPts val="8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defRPr>
            </a:lvl1pPr>
            <a:lvl2pPr eaLnBrk="0" hangingPunct="0">
              <a:spcBef>
                <a:spcPts val="7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defRPr>
            </a:lvl2pPr>
            <a:lvl3pPr eaLnBrk="0" hangingPunct="0">
              <a:spcBef>
                <a:spcPts val="6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defRPr>
            </a:lvl3pPr>
            <a:lvl4pPr eaLnBrk="0" hangingPunct="0">
              <a:spcBef>
                <a:spcPts val="5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defRPr>
            </a:lvl4pPr>
            <a:lvl5pPr eaLnBrk="0" hangingPunct="0">
              <a:spcBef>
                <a:spcPts val="5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endParaRPr lang="ru-RU" altLang="ru-RU" sz="2400" b="1" dirty="0">
              <a:solidFill>
                <a:srgbClr val="000066"/>
              </a:solidFill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199768" y="339502"/>
            <a:ext cx="729667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Контрольно-счетная палата Астраханской области</a:t>
            </a:r>
            <a:endParaRPr lang="ru-RU" sz="20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06760" y="1635646"/>
            <a:ext cx="88569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" name="Picture 2" descr="undefined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82860" y="55119"/>
            <a:ext cx="559625" cy="1152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059458" y="2909089"/>
            <a:ext cx="532085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Заместитель председателя </a:t>
            </a:r>
          </a:p>
          <a:p>
            <a:pPr algn="ctr"/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Контрольно-счетной палаты Астраханской области Кудакова Ирина Николаевна</a:t>
            </a:r>
            <a:endParaRPr lang="ru-RU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331374" y="4011910"/>
            <a:ext cx="8489098" cy="0"/>
          </a:xfrm>
          <a:prstGeom prst="line">
            <a:avLst/>
          </a:prstGeom>
          <a:ln w="1905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3270448" y="4146837"/>
            <a:ext cx="28083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г</a:t>
            </a:r>
            <a:r>
              <a:rPr lang="ru-RU" sz="12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 Волгоград </a:t>
            </a:r>
          </a:p>
          <a:p>
            <a:pPr algn="ctr"/>
            <a:r>
              <a:rPr lang="ru-RU" sz="12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2024</a:t>
            </a:r>
            <a:endParaRPr lang="ru-RU" sz="1200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9" name="Picture 9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679" t="19638" r="54320" b="62904"/>
          <a:stretch>
            <a:fillRect/>
          </a:stretch>
        </p:blipFill>
        <p:spPr bwMode="auto">
          <a:xfrm>
            <a:off x="7308281" y="3279758"/>
            <a:ext cx="1634932" cy="5275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4989846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5023</TotalTime>
  <Words>854</Words>
  <Application>Microsoft Office PowerPoint</Application>
  <PresentationFormat>Экран (16:9)</PresentationFormat>
  <Paragraphs>140</Paragraphs>
  <Slides>8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Office Theme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Министерство сельского хозяйства и рыбной промышленности Астраханской области</dc:title>
  <dc:creator>Соловьев Андрей Владимирович</dc:creator>
  <cp:lastModifiedBy>Кудакова Ирина Николаевна</cp:lastModifiedBy>
  <cp:revision>507</cp:revision>
  <cp:lastPrinted>2024-04-11T10:38:45Z</cp:lastPrinted>
  <dcterms:created xsi:type="dcterms:W3CDTF">2015-06-10T06:33:58Z</dcterms:created>
  <dcterms:modified xsi:type="dcterms:W3CDTF">2024-04-17T06:21:58Z</dcterms:modified>
  <dc:language>ru-RU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14.0000</vt:lpwstr>
  </property>
  <property fmtid="{D5CDD505-2E9C-101B-9397-08002B2CF9AE}" pid="3" name="HiddenSlides">
    <vt:i4>0</vt:i4>
  </property>
  <property fmtid="{D5CDD505-2E9C-101B-9397-08002B2CF9AE}" pid="4" name="HyperlinksChanged">
    <vt:bool>false</vt:bool>
  </property>
  <property fmtid="{D5CDD505-2E9C-101B-9397-08002B2CF9AE}" pid="5" name="LinksUpToDate">
    <vt:bool>false</vt:bool>
  </property>
  <property fmtid="{D5CDD505-2E9C-101B-9397-08002B2CF9AE}" pid="6" name="MMClips">
    <vt:i4>0</vt:i4>
  </property>
  <property fmtid="{D5CDD505-2E9C-101B-9397-08002B2CF9AE}" pid="7" name="Notes">
    <vt:i4>0</vt:i4>
  </property>
  <property fmtid="{D5CDD505-2E9C-101B-9397-08002B2CF9AE}" pid="8" name="PresentationFormat">
    <vt:lpwstr>Экран (4:3)</vt:lpwstr>
  </property>
  <property fmtid="{D5CDD505-2E9C-101B-9397-08002B2CF9AE}" pid="9" name="ScaleCrop">
    <vt:bool>false</vt:bool>
  </property>
  <property fmtid="{D5CDD505-2E9C-101B-9397-08002B2CF9AE}" pid="10" name="ShareDoc">
    <vt:bool>false</vt:bool>
  </property>
  <property fmtid="{D5CDD505-2E9C-101B-9397-08002B2CF9AE}" pid="11" name="Slides">
    <vt:i4>21</vt:i4>
  </property>
</Properties>
</file>