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4"/>
  </p:notesMasterIdLst>
  <p:sldIdLst>
    <p:sldId id="303" r:id="rId2"/>
    <p:sldId id="306" r:id="rId3"/>
    <p:sldId id="326" r:id="rId4"/>
    <p:sldId id="318" r:id="rId5"/>
    <p:sldId id="319" r:id="rId6"/>
    <p:sldId id="320" r:id="rId7"/>
    <p:sldId id="295" r:id="rId8"/>
    <p:sldId id="309" r:id="rId9"/>
    <p:sldId id="314" r:id="rId10"/>
    <p:sldId id="336" r:id="rId11"/>
    <p:sldId id="330" r:id="rId12"/>
    <p:sldId id="331" r:id="rId13"/>
    <p:sldId id="322" r:id="rId14"/>
    <p:sldId id="332" r:id="rId15"/>
    <p:sldId id="333" r:id="rId16"/>
    <p:sldId id="334" r:id="rId17"/>
    <p:sldId id="335" r:id="rId18"/>
    <p:sldId id="323" r:id="rId19"/>
    <p:sldId id="324" r:id="rId20"/>
    <p:sldId id="325" r:id="rId21"/>
    <p:sldId id="312" r:id="rId22"/>
    <p:sldId id="304" r:id="rId23"/>
  </p:sldIdLst>
  <p:sldSz cx="9144000" cy="5143500" type="screen16x9"/>
  <p:notesSz cx="6810375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2570"/>
    <a:srgbClr val="EAEFF7"/>
    <a:srgbClr val="3E6EA8"/>
    <a:srgbClr val="739BCB"/>
    <a:srgbClr val="6CB3F4"/>
    <a:srgbClr val="6D86BD"/>
    <a:srgbClr val="6088CA"/>
    <a:srgbClr val="7A89AF"/>
    <a:srgbClr val="D2DEEF"/>
    <a:srgbClr val="C6DCB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713" autoAdjust="0"/>
  </p:normalViewPr>
  <p:slideViewPr>
    <p:cSldViewPr snapToGrid="0">
      <p:cViewPr varScale="1">
        <p:scale>
          <a:sx n="139" d="100"/>
          <a:sy n="139" d="100"/>
        </p:scale>
        <p:origin x="-780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3245877322084568"/>
          <c:w val="1"/>
          <c:h val="0.72036481208932646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66651648"/>
        <c:axId val="66653184"/>
      </c:barChart>
      <c:catAx>
        <c:axId val="6665164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6653184"/>
        <c:crosses val="autoZero"/>
        <c:auto val="1"/>
        <c:lblAlgn val="ctr"/>
        <c:lblOffset val="100"/>
      </c:catAx>
      <c:valAx>
        <c:axId val="66653184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66651648"/>
        <c:crosses val="autoZero"/>
        <c:crossBetween val="between"/>
      </c:valAx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50773052670571106"/>
          <c:h val="0.794435396611152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188499840"/>
        <c:axId val="188501376"/>
      </c:barChart>
      <c:catAx>
        <c:axId val="18849984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88501376"/>
        <c:crosses val="autoZero"/>
        <c:auto val="1"/>
        <c:lblAlgn val="ctr"/>
        <c:lblOffset val="100"/>
      </c:catAx>
      <c:valAx>
        <c:axId val="188501376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18849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50104813566551754"/>
          <c:h val="0.794435396611152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188578816"/>
        <c:axId val="188580608"/>
      </c:barChart>
      <c:catAx>
        <c:axId val="18857881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88580608"/>
        <c:crosses val="autoZero"/>
        <c:auto val="1"/>
        <c:lblAlgn val="ctr"/>
        <c:lblOffset val="100"/>
      </c:catAx>
      <c:valAx>
        <c:axId val="188580608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188578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7661169762779441"/>
          <c:w val="0.9729871433691416"/>
          <c:h val="0.6320589632754286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65677952"/>
        <c:axId val="65683840"/>
      </c:barChart>
      <c:catAx>
        <c:axId val="6567795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5683840"/>
        <c:crosses val="autoZero"/>
        <c:auto val="1"/>
        <c:lblAlgn val="ctr"/>
        <c:lblOffset val="100"/>
      </c:catAx>
      <c:valAx>
        <c:axId val="65683840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65677952"/>
        <c:crosses val="autoZero"/>
        <c:crossBetween val="between"/>
      </c:valAx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6189405615881147"/>
          <c:w val="0.9729871433691416"/>
          <c:h val="0.6909295291513599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119927168"/>
        <c:axId val="119928704"/>
      </c:barChart>
      <c:catAx>
        <c:axId val="11992716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19928704"/>
        <c:crosses val="autoZero"/>
        <c:auto val="1"/>
        <c:lblAlgn val="ctr"/>
        <c:lblOffset val="100"/>
      </c:catAx>
      <c:valAx>
        <c:axId val="119928704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119927168"/>
        <c:crosses val="autoZero"/>
        <c:crossBetween val="between"/>
      </c:valAx>
      <c:spPr>
        <a:noFill/>
        <a:ln>
          <a:noFill/>
        </a:ln>
        <a:effectLst/>
        <a:scene3d>
          <a:camera prst="orthographicFront"/>
          <a:lightRig rig="threePt" dir="t"/>
        </a:scene3d>
        <a:sp3d>
          <a:bevelB/>
        </a:sp3d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7661169762779441"/>
          <c:w val="1"/>
          <c:h val="0.6320589632754286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66032384"/>
        <c:axId val="66034304"/>
      </c:barChart>
      <c:catAx>
        <c:axId val="6603238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6034304"/>
        <c:crosses val="autoZero"/>
        <c:auto val="1"/>
        <c:lblAlgn val="ctr"/>
        <c:lblOffset val="100"/>
      </c:catAx>
      <c:valAx>
        <c:axId val="66034304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6603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8.8305848813897497E-2"/>
          <c:w val="0.43643996603276614"/>
          <c:h val="0.8086706609032228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67133440"/>
        <c:axId val="67134976"/>
      </c:barChart>
      <c:catAx>
        <c:axId val="6713344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7134976"/>
        <c:crosses val="autoZero"/>
        <c:auto val="1"/>
        <c:lblAlgn val="ctr"/>
        <c:lblOffset val="100"/>
      </c:catAx>
      <c:valAx>
        <c:axId val="67134976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67133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38105943841188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67281280"/>
        <c:axId val="67282816"/>
      </c:barChart>
      <c:catAx>
        <c:axId val="6728128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7282816"/>
        <c:crosses val="autoZero"/>
        <c:auto val="1"/>
        <c:lblAlgn val="ctr"/>
        <c:lblOffset val="100"/>
      </c:catAx>
      <c:valAx>
        <c:axId val="67282816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67281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61735167074114061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67719552"/>
        <c:axId val="67721088"/>
      </c:barChart>
      <c:catAx>
        <c:axId val="6771955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7721088"/>
        <c:crosses val="autoZero"/>
        <c:auto val="1"/>
        <c:lblAlgn val="ctr"/>
        <c:lblOffset val="100"/>
      </c:catAx>
      <c:valAx>
        <c:axId val="67721088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6771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838105943841188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73592832"/>
        <c:axId val="73594368"/>
      </c:barChart>
      <c:catAx>
        <c:axId val="7359283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3594368"/>
        <c:crosses val="autoZero"/>
        <c:auto val="1"/>
        <c:lblAlgn val="ctr"/>
        <c:lblOffset val="100"/>
      </c:catAx>
      <c:valAx>
        <c:axId val="73594368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7359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  <a:scene3d>
      <a:camera prst="orthographicFront"/>
      <a:lightRig rig="threePt" dir="t"/>
    </a:scene3d>
    <a:sp3d>
      <a:bevelB/>
    </a:sp3d>
  </c:spPr>
  <c:txPr>
    <a:bodyPr/>
    <a:lstStyle/>
    <a:p>
      <a:pPr>
        <a:defRPr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7.3588207344914322E-2"/>
          <c:w val="1"/>
          <c:h val="0.838105943841188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15-4D3B-B74D-A7A75095182A}"/>
            </c:ext>
          </c:extLst>
        </c:ser>
        <c:gapWidth val="182"/>
        <c:axId val="76703232"/>
        <c:axId val="76704768"/>
      </c:barChart>
      <c:catAx>
        <c:axId val="7670323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6704768"/>
        <c:crosses val="autoZero"/>
        <c:auto val="1"/>
        <c:lblAlgn val="ctr"/>
        <c:lblOffset val="100"/>
      </c:catAx>
      <c:valAx>
        <c:axId val="76704768"/>
        <c:scaling>
          <c:orientation val="minMax"/>
        </c:scaling>
        <c:delete val="1"/>
        <c:axPos val="b"/>
        <c:numFmt formatCode="0%" sourceLinked="1"/>
        <c:majorTickMark val="none"/>
        <c:tickLblPos val="none"/>
        <c:crossAx val="76703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7F2874-64A7-4B5E-9305-CE28E15CF78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17ED9D-10D8-4896-8EA5-BE42EC398112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b="1" dirty="0" smtClean="0">
              <a:latin typeface="Cambria" pitchFamily="18" charset="0"/>
              <a:ea typeface="Cambria" pitchFamily="18" charset="0"/>
            </a:rPr>
            <a:t>ПРОГНОЗНЫЕ ДАННЫЕ (РАСЧЕТЫ) ГЛАВНЫХ АДМИНИСТРАТОРОВ ДОХОДОВ КРАЕВОГО БЮДЖЕТА</a:t>
          </a:r>
          <a:endParaRPr lang="ru-RU" b="1" dirty="0">
            <a:gradFill flip="none" rotWithShape="1">
              <a:gsLst>
                <a:gs pos="0">
                  <a:schemeClr val="lt1">
                    <a:shade val="30000"/>
                    <a:satMod val="115000"/>
                  </a:schemeClr>
                </a:gs>
                <a:gs pos="50000">
                  <a:schemeClr val="lt1">
                    <a:shade val="67500"/>
                    <a:satMod val="115000"/>
                  </a:schemeClr>
                </a:gs>
                <a:gs pos="100000">
                  <a:schemeClr val="l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atin typeface="Cambria" pitchFamily="18" charset="0"/>
            <a:ea typeface="Cambria" pitchFamily="18" charset="0"/>
          </a:endParaRPr>
        </a:p>
      </dgm:t>
    </dgm:pt>
    <dgm:pt modelId="{A048B3C2-745F-447A-921F-9182A3AB7AD6}" type="parTrans" cxnId="{E131558E-5105-417E-8FF3-C7FDCBA6913A}">
      <dgm:prSet/>
      <dgm:spPr/>
      <dgm:t>
        <a:bodyPr/>
        <a:lstStyle/>
        <a:p>
          <a:endParaRPr lang="ru-RU"/>
        </a:p>
      </dgm:t>
    </dgm:pt>
    <dgm:pt modelId="{23709F85-C5CB-4A21-A75A-B118A61E67A9}" type="sibTrans" cxnId="{E131558E-5105-417E-8FF3-C7FDCBA6913A}">
      <dgm:prSet/>
      <dgm:spPr/>
      <dgm:t>
        <a:bodyPr/>
        <a:lstStyle/>
        <a:p>
          <a:endParaRPr lang="ru-RU"/>
        </a:p>
      </dgm:t>
    </dgm:pt>
    <dgm:pt modelId="{82A34470-B047-4CB2-8836-021835325F97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latin typeface="Cambria" pitchFamily="18" charset="0"/>
              <a:ea typeface="Cambria" pitchFamily="18" charset="0"/>
            </a:rPr>
            <a:t>УТОЧНЕННЫЕ ПОКАЗАТЕЛИ ПРОГНОЗА СОЦИАЛЬНО-ЭКОНОМИЧЕСКОГО РАЗВИТИЯ КРАЯ</a:t>
          </a:r>
          <a:endParaRPr lang="ru-RU" sz="1400" dirty="0">
            <a:latin typeface="Cambria" pitchFamily="18" charset="0"/>
            <a:ea typeface="Cambria" pitchFamily="18" charset="0"/>
          </a:endParaRPr>
        </a:p>
      </dgm:t>
    </dgm:pt>
    <dgm:pt modelId="{5AE1483C-698A-48FE-86E5-0221B9456F80}" type="parTrans" cxnId="{C4C78D0E-26DC-47DC-BA74-BF39F60CD3C5}">
      <dgm:prSet/>
      <dgm:spPr/>
      <dgm:t>
        <a:bodyPr/>
        <a:lstStyle/>
        <a:p>
          <a:endParaRPr lang="ru-RU"/>
        </a:p>
      </dgm:t>
    </dgm:pt>
    <dgm:pt modelId="{78EA7466-189F-47C2-8CE4-B0311FD82AF8}" type="sibTrans" cxnId="{C4C78D0E-26DC-47DC-BA74-BF39F60CD3C5}">
      <dgm:prSet/>
      <dgm:spPr/>
      <dgm:t>
        <a:bodyPr/>
        <a:lstStyle/>
        <a:p>
          <a:endParaRPr lang="ru-RU"/>
        </a:p>
      </dgm:t>
    </dgm:pt>
    <dgm:pt modelId="{3627EFA5-7105-4717-B0EE-EA26CCAAEB8F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b="1" dirty="0" smtClean="0">
              <a:latin typeface="Cambria" pitchFamily="18" charset="0"/>
              <a:ea typeface="Cambria" pitchFamily="18" charset="0"/>
            </a:rPr>
            <a:t>ДИНАМИКА ПОСТУПЛЕНИЙ ДОХОДОВ ЗА ПРЕДШЕСТВУЮЩИЕ ПЕРИОДЫ</a:t>
          </a:r>
          <a:endParaRPr lang="ru-RU" dirty="0">
            <a:latin typeface="Cambria" pitchFamily="18" charset="0"/>
            <a:ea typeface="Cambria" pitchFamily="18" charset="0"/>
          </a:endParaRPr>
        </a:p>
      </dgm:t>
    </dgm:pt>
    <dgm:pt modelId="{FE5523F7-AD3C-4B1D-A22E-A8761D4155E3}" type="parTrans" cxnId="{F8633223-21F6-4D4D-868E-BCD35EA67400}">
      <dgm:prSet/>
      <dgm:spPr/>
      <dgm:t>
        <a:bodyPr/>
        <a:lstStyle/>
        <a:p>
          <a:endParaRPr lang="ru-RU"/>
        </a:p>
      </dgm:t>
    </dgm:pt>
    <dgm:pt modelId="{8F7D220A-DB5F-4858-8F6A-2A403521449B}" type="sibTrans" cxnId="{F8633223-21F6-4D4D-868E-BCD35EA67400}">
      <dgm:prSet/>
      <dgm:spPr/>
      <dgm:t>
        <a:bodyPr/>
        <a:lstStyle/>
        <a:p>
          <a:endParaRPr lang="ru-RU"/>
        </a:p>
      </dgm:t>
    </dgm:pt>
    <dgm:pt modelId="{0EEBDAF5-B8BB-4D51-8AC9-985AC008C382}" type="pres">
      <dgm:prSet presAssocID="{067F2874-64A7-4B5E-9305-CE28E15CF78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0103AA-1948-4362-A7ED-92BBEF40EB9A}" type="pres">
      <dgm:prSet presAssocID="{82A34470-B047-4CB2-8836-021835325F97}" presName="linNode" presStyleCnt="0"/>
      <dgm:spPr/>
    </dgm:pt>
    <dgm:pt modelId="{B11C5575-B87F-4794-A55D-492720E4E49B}" type="pres">
      <dgm:prSet presAssocID="{82A34470-B047-4CB2-8836-021835325F97}" presName="parentShp" presStyleLbl="node1" presStyleIdx="0" presStyleCnt="3" custScaleX="301585" custLinFactNeighborX="-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B3ABE-C70F-4A49-8CF4-6D3BFE2625A7}" type="pres">
      <dgm:prSet presAssocID="{82A34470-B047-4CB2-8836-021835325F97}" presName="childShp" presStyleLbl="bgAccFollowNode1" presStyleIdx="0" presStyleCnt="3" custLinFactNeighborX="-3942" custLinFactNeighborY="6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4CB56-0E74-4541-812C-E489315E4AE1}" type="pres">
      <dgm:prSet presAssocID="{78EA7466-189F-47C2-8CE4-B0311FD82AF8}" presName="spacing" presStyleCnt="0"/>
      <dgm:spPr/>
    </dgm:pt>
    <dgm:pt modelId="{9FB9E807-44C4-4C3A-B343-D8D4564C302F}" type="pres">
      <dgm:prSet presAssocID="{F217ED9D-10D8-4896-8EA5-BE42EC398112}" presName="linNode" presStyleCnt="0"/>
      <dgm:spPr/>
    </dgm:pt>
    <dgm:pt modelId="{BB2C3CBC-FFB7-4203-A7F2-2728A5A8141E}" type="pres">
      <dgm:prSet presAssocID="{F217ED9D-10D8-4896-8EA5-BE42EC398112}" presName="parentShp" presStyleLbl="node1" presStyleIdx="1" presStyleCnt="3" custScaleX="306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3768F-D1D2-4832-AD54-4576EAAAC8B2}" type="pres">
      <dgm:prSet presAssocID="{F217ED9D-10D8-4896-8EA5-BE42EC398112}" presName="childShp" presStyleLbl="bgAccFollowNode1" presStyleIdx="1" presStyleCnt="3">
        <dgm:presLayoutVars>
          <dgm:bulletEnabled val="1"/>
        </dgm:presLayoutVars>
      </dgm:prSet>
      <dgm:spPr/>
    </dgm:pt>
    <dgm:pt modelId="{9981CA9D-083B-4C13-9636-5F896FB27F0D}" type="pres">
      <dgm:prSet presAssocID="{23709F85-C5CB-4A21-A75A-B118A61E67A9}" presName="spacing" presStyleCnt="0"/>
      <dgm:spPr/>
    </dgm:pt>
    <dgm:pt modelId="{1707070E-71F8-49FC-AC14-AFA8691B2043}" type="pres">
      <dgm:prSet presAssocID="{3627EFA5-7105-4717-B0EE-EA26CCAAEB8F}" presName="linNode" presStyleCnt="0"/>
      <dgm:spPr/>
    </dgm:pt>
    <dgm:pt modelId="{8AB81D33-4064-4BB8-8083-7C358901CF20}" type="pres">
      <dgm:prSet presAssocID="{3627EFA5-7105-4717-B0EE-EA26CCAAEB8F}" presName="parentShp" presStyleLbl="node1" presStyleIdx="2" presStyleCnt="3" custScaleX="317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C4C9D-8C13-4246-AB67-DD94D942B629}" type="pres">
      <dgm:prSet presAssocID="{3627EFA5-7105-4717-B0EE-EA26CCAAEB8F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5179ADA9-B091-4629-8C3D-48AE79FC4891}" type="presOf" srcId="{067F2874-64A7-4B5E-9305-CE28E15CF782}" destId="{0EEBDAF5-B8BB-4D51-8AC9-985AC008C382}" srcOrd="0" destOrd="0" presId="urn:microsoft.com/office/officeart/2005/8/layout/vList6"/>
    <dgm:cxn modelId="{E0CDC636-6765-497E-A5EE-110990D578D3}" type="presOf" srcId="{3627EFA5-7105-4717-B0EE-EA26CCAAEB8F}" destId="{8AB81D33-4064-4BB8-8083-7C358901CF20}" srcOrd="0" destOrd="0" presId="urn:microsoft.com/office/officeart/2005/8/layout/vList6"/>
    <dgm:cxn modelId="{E131558E-5105-417E-8FF3-C7FDCBA6913A}" srcId="{067F2874-64A7-4B5E-9305-CE28E15CF782}" destId="{F217ED9D-10D8-4896-8EA5-BE42EC398112}" srcOrd="1" destOrd="0" parTransId="{A048B3C2-745F-447A-921F-9182A3AB7AD6}" sibTransId="{23709F85-C5CB-4A21-A75A-B118A61E67A9}"/>
    <dgm:cxn modelId="{82A63505-9153-4189-822D-EA112B95268E}" type="presOf" srcId="{82A34470-B047-4CB2-8836-021835325F97}" destId="{B11C5575-B87F-4794-A55D-492720E4E49B}" srcOrd="0" destOrd="0" presId="urn:microsoft.com/office/officeart/2005/8/layout/vList6"/>
    <dgm:cxn modelId="{4747AC4C-9EC9-4EA4-94F3-B4C8BAE23919}" type="presOf" srcId="{F217ED9D-10D8-4896-8EA5-BE42EC398112}" destId="{BB2C3CBC-FFB7-4203-A7F2-2728A5A8141E}" srcOrd="0" destOrd="0" presId="urn:microsoft.com/office/officeart/2005/8/layout/vList6"/>
    <dgm:cxn modelId="{F8633223-21F6-4D4D-868E-BCD35EA67400}" srcId="{067F2874-64A7-4B5E-9305-CE28E15CF782}" destId="{3627EFA5-7105-4717-B0EE-EA26CCAAEB8F}" srcOrd="2" destOrd="0" parTransId="{FE5523F7-AD3C-4B1D-A22E-A8761D4155E3}" sibTransId="{8F7D220A-DB5F-4858-8F6A-2A403521449B}"/>
    <dgm:cxn modelId="{C4C78D0E-26DC-47DC-BA74-BF39F60CD3C5}" srcId="{067F2874-64A7-4B5E-9305-CE28E15CF782}" destId="{82A34470-B047-4CB2-8836-021835325F97}" srcOrd="0" destOrd="0" parTransId="{5AE1483C-698A-48FE-86E5-0221B9456F80}" sibTransId="{78EA7466-189F-47C2-8CE4-B0311FD82AF8}"/>
    <dgm:cxn modelId="{9F7D333C-0CD1-4B7B-80D0-3D70950D684D}" type="presParOf" srcId="{0EEBDAF5-B8BB-4D51-8AC9-985AC008C382}" destId="{200103AA-1948-4362-A7ED-92BBEF40EB9A}" srcOrd="0" destOrd="0" presId="urn:microsoft.com/office/officeart/2005/8/layout/vList6"/>
    <dgm:cxn modelId="{B84CDAC7-574D-4EB0-B58D-5D4E300A0FEE}" type="presParOf" srcId="{200103AA-1948-4362-A7ED-92BBEF40EB9A}" destId="{B11C5575-B87F-4794-A55D-492720E4E49B}" srcOrd="0" destOrd="0" presId="urn:microsoft.com/office/officeart/2005/8/layout/vList6"/>
    <dgm:cxn modelId="{12E02C99-0E4F-4941-9E58-06463CA96654}" type="presParOf" srcId="{200103AA-1948-4362-A7ED-92BBEF40EB9A}" destId="{DC4B3ABE-C70F-4A49-8CF4-6D3BFE2625A7}" srcOrd="1" destOrd="0" presId="urn:microsoft.com/office/officeart/2005/8/layout/vList6"/>
    <dgm:cxn modelId="{51C2AEA6-7006-4CAD-96F7-477D44101EB3}" type="presParOf" srcId="{0EEBDAF5-B8BB-4D51-8AC9-985AC008C382}" destId="{ADB4CB56-0E74-4541-812C-E489315E4AE1}" srcOrd="1" destOrd="0" presId="urn:microsoft.com/office/officeart/2005/8/layout/vList6"/>
    <dgm:cxn modelId="{48D1D492-997E-40B1-BC66-B5311ADC2063}" type="presParOf" srcId="{0EEBDAF5-B8BB-4D51-8AC9-985AC008C382}" destId="{9FB9E807-44C4-4C3A-B343-D8D4564C302F}" srcOrd="2" destOrd="0" presId="urn:microsoft.com/office/officeart/2005/8/layout/vList6"/>
    <dgm:cxn modelId="{66B2E797-27EC-49D2-88B2-765477E7C8BA}" type="presParOf" srcId="{9FB9E807-44C4-4C3A-B343-D8D4564C302F}" destId="{BB2C3CBC-FFB7-4203-A7F2-2728A5A8141E}" srcOrd="0" destOrd="0" presId="urn:microsoft.com/office/officeart/2005/8/layout/vList6"/>
    <dgm:cxn modelId="{4C665C97-ECCE-419D-889A-425A8AA80D59}" type="presParOf" srcId="{9FB9E807-44C4-4C3A-B343-D8D4564C302F}" destId="{1A13768F-D1D2-4832-AD54-4576EAAAC8B2}" srcOrd="1" destOrd="0" presId="urn:microsoft.com/office/officeart/2005/8/layout/vList6"/>
    <dgm:cxn modelId="{AB3043AA-0A84-444E-8110-DF794EF5D1A0}" type="presParOf" srcId="{0EEBDAF5-B8BB-4D51-8AC9-985AC008C382}" destId="{9981CA9D-083B-4C13-9636-5F896FB27F0D}" srcOrd="3" destOrd="0" presId="urn:microsoft.com/office/officeart/2005/8/layout/vList6"/>
    <dgm:cxn modelId="{8216A332-ACD8-48FB-AD7D-27D71F181051}" type="presParOf" srcId="{0EEBDAF5-B8BB-4D51-8AC9-985AC008C382}" destId="{1707070E-71F8-49FC-AC14-AFA8691B2043}" srcOrd="4" destOrd="0" presId="urn:microsoft.com/office/officeart/2005/8/layout/vList6"/>
    <dgm:cxn modelId="{3A2423D6-DFD1-4A95-BC52-9B5182BBA28E}" type="presParOf" srcId="{1707070E-71F8-49FC-AC14-AFA8691B2043}" destId="{8AB81D33-4064-4BB8-8083-7C358901CF20}" srcOrd="0" destOrd="0" presId="urn:microsoft.com/office/officeart/2005/8/layout/vList6"/>
    <dgm:cxn modelId="{0C3CBD52-99A1-4FA9-8A34-14E62E5412ED}" type="presParOf" srcId="{1707070E-71F8-49FC-AC14-AFA8691B2043}" destId="{898C4C9D-8C13-4246-AB67-DD94D942B62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A097BE-E97D-4644-AEAB-028D2C71A9C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1E8717-D3A9-406F-8183-6F40A01C12FE}">
      <dgm:prSet phldrT="[Текст]" custT="1"/>
      <dgm:spPr/>
      <dgm:t>
        <a:bodyPr/>
        <a:lstStyle/>
        <a:p>
          <a:r>
            <a:rPr lang="ru-RU" sz="11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ea typeface="Cambria" pitchFamily="18" charset="0"/>
            </a:rPr>
            <a:t>Контрольные и экспертно-аналитические мероприятия</a:t>
          </a:r>
          <a:endParaRPr lang="ru-RU" sz="1100" b="1" dirty="0">
            <a:solidFill>
              <a:schemeClr val="tx2">
                <a:lumMod val="75000"/>
              </a:schemeClr>
            </a:solidFill>
            <a:latin typeface="Cambria" pitchFamily="18" charset="0"/>
            <a:ea typeface="Cambria" pitchFamily="18" charset="0"/>
          </a:endParaRPr>
        </a:p>
      </dgm:t>
    </dgm:pt>
    <dgm:pt modelId="{A23D1312-C63E-4F6C-AB04-87C24A36EE9C}" type="parTrans" cxnId="{9AF29079-6BD6-458A-8C01-705CD2BF220C}">
      <dgm:prSet/>
      <dgm:spPr/>
      <dgm:t>
        <a:bodyPr/>
        <a:lstStyle/>
        <a:p>
          <a:endParaRPr lang="ru-RU"/>
        </a:p>
      </dgm:t>
    </dgm:pt>
    <dgm:pt modelId="{A4A0500B-C39B-435F-BE3D-0E606032B8E2}" type="sibTrans" cxnId="{9AF29079-6BD6-458A-8C01-705CD2BF220C}">
      <dgm:prSet/>
      <dgm:spPr/>
      <dgm:t>
        <a:bodyPr/>
        <a:lstStyle/>
        <a:p>
          <a:endParaRPr lang="ru-RU"/>
        </a:p>
      </dgm:t>
    </dgm:pt>
    <dgm:pt modelId="{53DBDE47-5E4C-4132-A942-361690745FE1}">
      <dgm:prSet phldrT="[Текст]" custT="1"/>
      <dgm:spPr/>
      <dgm:t>
        <a:bodyPr/>
        <a:lstStyle/>
        <a:p>
          <a:r>
            <a:rPr lang="ru-RU" sz="1400" b="1" dirty="0">
              <a:latin typeface="Cambria" pitchFamily="18" charset="0"/>
              <a:ea typeface="Cambria" pitchFamily="18" charset="0"/>
            </a:rPr>
            <a:t>резервы по </a:t>
          </a:r>
          <a:r>
            <a:rPr lang="ru-RU" sz="1400" b="1" dirty="0" smtClean="0">
              <a:latin typeface="Cambria" pitchFamily="18" charset="0"/>
              <a:ea typeface="Cambria" pitchFamily="18" charset="0"/>
            </a:rPr>
            <a:t>ННД</a:t>
          </a:r>
          <a:endParaRPr lang="ru-RU" sz="1400" b="1" dirty="0">
            <a:latin typeface="Cambria" pitchFamily="18" charset="0"/>
            <a:ea typeface="Cambria" pitchFamily="18" charset="0"/>
          </a:endParaRPr>
        </a:p>
      </dgm:t>
    </dgm:pt>
    <dgm:pt modelId="{AF110C63-2C69-4586-942B-747304FAF1E8}" type="parTrans" cxnId="{938F83A0-EDEB-4AC0-85D7-EFD9AC9EF621}">
      <dgm:prSet/>
      <dgm:spPr/>
      <dgm:t>
        <a:bodyPr/>
        <a:lstStyle/>
        <a:p>
          <a:endParaRPr lang="ru-RU"/>
        </a:p>
      </dgm:t>
    </dgm:pt>
    <dgm:pt modelId="{775AF2EF-ACCC-4BAD-B1D7-5E00A7C0D615}" type="sibTrans" cxnId="{938F83A0-EDEB-4AC0-85D7-EFD9AC9EF621}">
      <dgm:prSet/>
      <dgm:spPr/>
      <dgm:t>
        <a:bodyPr/>
        <a:lstStyle/>
        <a:p>
          <a:endParaRPr lang="ru-RU"/>
        </a:p>
      </dgm:t>
    </dgm:pt>
    <dgm:pt modelId="{4E689A3B-706D-434E-AE02-B881197AD91F}">
      <dgm:prSet phldrT="[Текст]" custT="1"/>
      <dgm:spPr/>
      <dgm:t>
        <a:bodyPr/>
        <a:lstStyle/>
        <a:p>
          <a:r>
            <a:rPr lang="ru-RU" sz="1200" b="1" dirty="0">
              <a:latin typeface="Cambria" pitchFamily="18" charset="0"/>
              <a:ea typeface="Cambria" pitchFamily="18" charset="0"/>
            </a:rPr>
            <a:t>несоблюдение Общих требований прогнозирования доходных источников</a:t>
          </a:r>
        </a:p>
      </dgm:t>
    </dgm:pt>
    <dgm:pt modelId="{245138EC-906C-4165-AEB9-1FC87CFCEA05}" type="parTrans" cxnId="{5A1BB67A-F156-478F-8078-2324D598741C}">
      <dgm:prSet/>
      <dgm:spPr/>
      <dgm:t>
        <a:bodyPr/>
        <a:lstStyle/>
        <a:p>
          <a:endParaRPr lang="ru-RU"/>
        </a:p>
      </dgm:t>
    </dgm:pt>
    <dgm:pt modelId="{72238F26-E639-4DCC-9DEC-1780CD4526EF}" type="sibTrans" cxnId="{5A1BB67A-F156-478F-8078-2324D598741C}">
      <dgm:prSet/>
      <dgm:spPr/>
      <dgm:t>
        <a:bodyPr/>
        <a:lstStyle/>
        <a:p>
          <a:endParaRPr lang="ru-RU"/>
        </a:p>
      </dgm:t>
    </dgm:pt>
    <dgm:pt modelId="{2FC190D9-997C-4B79-BAF8-1F1499EED853}">
      <dgm:prSet phldrT="[Текст]" custT="1"/>
      <dgm:spPr/>
      <dgm:t>
        <a:bodyPr/>
        <a:lstStyle/>
        <a:p>
          <a:r>
            <a:rPr lang="ru-RU" sz="1200" b="1" dirty="0" smtClean="0">
              <a:latin typeface="Cambria" pitchFamily="18" charset="0"/>
              <a:ea typeface="Cambria" pitchFamily="18" charset="0"/>
            </a:rPr>
            <a:t>недолжное исполнение бюджетных полномочий администратора доходов </a:t>
          </a:r>
          <a:endParaRPr lang="ru-RU" sz="1200" b="1" dirty="0">
            <a:latin typeface="Cambria" pitchFamily="18" charset="0"/>
            <a:ea typeface="Cambria" pitchFamily="18" charset="0"/>
          </a:endParaRPr>
        </a:p>
      </dgm:t>
    </dgm:pt>
    <dgm:pt modelId="{8AB9A517-E1C1-442F-8B4F-04C55465A11F}" type="parTrans" cxnId="{CAC5C318-62C8-4573-84C7-1DAC7C9C4A15}">
      <dgm:prSet/>
      <dgm:spPr/>
      <dgm:t>
        <a:bodyPr/>
        <a:lstStyle/>
        <a:p>
          <a:endParaRPr lang="ru-RU"/>
        </a:p>
      </dgm:t>
    </dgm:pt>
    <dgm:pt modelId="{CD7C3591-7FD4-4A7D-AC3B-9E3D2C250E4E}" type="sibTrans" cxnId="{CAC5C318-62C8-4573-84C7-1DAC7C9C4A15}">
      <dgm:prSet/>
      <dgm:spPr/>
      <dgm:t>
        <a:bodyPr/>
        <a:lstStyle/>
        <a:p>
          <a:endParaRPr lang="ru-RU"/>
        </a:p>
      </dgm:t>
    </dgm:pt>
    <dgm:pt modelId="{78F7CE0B-BF22-4A63-80F0-22E3382904EB}">
      <dgm:prSet phldrT="[Текст]" custT="1"/>
      <dgm:spPr/>
      <dgm:t>
        <a:bodyPr/>
        <a:lstStyle/>
        <a:p>
          <a:r>
            <a:rPr lang="ru-RU" sz="1200" b="1" dirty="0">
              <a:latin typeface="Cambria" pitchFamily="18" charset="0"/>
              <a:ea typeface="Cambria" pitchFamily="18" charset="0"/>
            </a:rPr>
            <a:t>несоблюдение утвержденных методик прогнозирования доходов</a:t>
          </a:r>
        </a:p>
      </dgm:t>
    </dgm:pt>
    <dgm:pt modelId="{F3715E43-6987-4410-A2FF-66F9A8BC325C}" type="parTrans" cxnId="{32704173-B927-4012-B2A2-7D60CD75DDD7}">
      <dgm:prSet/>
      <dgm:spPr/>
      <dgm:t>
        <a:bodyPr/>
        <a:lstStyle/>
        <a:p>
          <a:endParaRPr lang="ru-RU"/>
        </a:p>
      </dgm:t>
    </dgm:pt>
    <dgm:pt modelId="{FE975312-5A86-4377-B920-FAFE9EBEA3BB}" type="sibTrans" cxnId="{32704173-B927-4012-B2A2-7D60CD75DDD7}">
      <dgm:prSet/>
      <dgm:spPr/>
      <dgm:t>
        <a:bodyPr/>
        <a:lstStyle/>
        <a:p>
          <a:endParaRPr lang="ru-RU"/>
        </a:p>
      </dgm:t>
    </dgm:pt>
    <dgm:pt modelId="{DCC9BC41-DA8B-4AD7-861D-0BD50ABF4CB7}" type="pres">
      <dgm:prSet presAssocID="{DFA097BE-E97D-4644-AEAB-028D2C71A9C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B65F81-11EA-4FD9-AD4E-1A3BB294B316}" type="pres">
      <dgm:prSet presAssocID="{DFA097BE-E97D-4644-AEAB-028D2C71A9C3}" presName="matrix" presStyleCnt="0"/>
      <dgm:spPr/>
    </dgm:pt>
    <dgm:pt modelId="{1FAC733B-7028-41A4-8443-4E8ABA1B1B9E}" type="pres">
      <dgm:prSet presAssocID="{DFA097BE-E97D-4644-AEAB-028D2C71A9C3}" presName="tile1" presStyleLbl="node1" presStyleIdx="0" presStyleCnt="4"/>
      <dgm:spPr/>
      <dgm:t>
        <a:bodyPr/>
        <a:lstStyle/>
        <a:p>
          <a:endParaRPr lang="ru-RU"/>
        </a:p>
      </dgm:t>
    </dgm:pt>
    <dgm:pt modelId="{C8800240-3392-4CA8-9518-35E9C6C0C86E}" type="pres">
      <dgm:prSet presAssocID="{DFA097BE-E97D-4644-AEAB-028D2C71A9C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9C78A-4D22-427D-A5E7-AC556BFB5B49}" type="pres">
      <dgm:prSet presAssocID="{DFA097BE-E97D-4644-AEAB-028D2C71A9C3}" presName="tile2" presStyleLbl="node1" presStyleIdx="1" presStyleCnt="4"/>
      <dgm:spPr/>
      <dgm:t>
        <a:bodyPr/>
        <a:lstStyle/>
        <a:p>
          <a:endParaRPr lang="ru-RU"/>
        </a:p>
      </dgm:t>
    </dgm:pt>
    <dgm:pt modelId="{3709DAAA-F960-40D2-B2B6-7E6A1F59888D}" type="pres">
      <dgm:prSet presAssocID="{DFA097BE-E97D-4644-AEAB-028D2C71A9C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CA931-C41D-4D47-9505-0140C7F9266A}" type="pres">
      <dgm:prSet presAssocID="{DFA097BE-E97D-4644-AEAB-028D2C71A9C3}" presName="tile3" presStyleLbl="node1" presStyleIdx="2" presStyleCnt="4" custLinFactNeighborX="300" custLinFactNeighborY="2196"/>
      <dgm:spPr/>
      <dgm:t>
        <a:bodyPr/>
        <a:lstStyle/>
        <a:p>
          <a:endParaRPr lang="ru-RU"/>
        </a:p>
      </dgm:t>
    </dgm:pt>
    <dgm:pt modelId="{2211D6B9-D70B-40D8-91BE-4FCA73FDD32B}" type="pres">
      <dgm:prSet presAssocID="{DFA097BE-E97D-4644-AEAB-028D2C71A9C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6AB92-9031-45E8-9BB3-6F6C8C4EB60A}" type="pres">
      <dgm:prSet presAssocID="{DFA097BE-E97D-4644-AEAB-028D2C71A9C3}" presName="tile4" presStyleLbl="node1" presStyleIdx="3" presStyleCnt="4"/>
      <dgm:spPr/>
      <dgm:t>
        <a:bodyPr/>
        <a:lstStyle/>
        <a:p>
          <a:endParaRPr lang="ru-RU"/>
        </a:p>
      </dgm:t>
    </dgm:pt>
    <dgm:pt modelId="{660DD2AE-0446-47F6-B119-2141C3621C61}" type="pres">
      <dgm:prSet presAssocID="{DFA097BE-E97D-4644-AEAB-028D2C71A9C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BCCF9-E5A0-4F5A-B686-22CFB60BF46A}" type="pres">
      <dgm:prSet presAssocID="{DFA097BE-E97D-4644-AEAB-028D2C71A9C3}" presName="centerTile" presStyleLbl="fgShp" presStyleIdx="0" presStyleCnt="1" custScaleX="244415" custScaleY="8051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2704173-B927-4012-B2A2-7D60CD75DDD7}" srcId="{B61E8717-D3A9-406F-8183-6F40A01C12FE}" destId="{78F7CE0B-BF22-4A63-80F0-22E3382904EB}" srcOrd="3" destOrd="0" parTransId="{F3715E43-6987-4410-A2FF-66F9A8BC325C}" sibTransId="{FE975312-5A86-4377-B920-FAFE9EBEA3BB}"/>
    <dgm:cxn modelId="{3B6144A2-4E47-434C-A015-B775C8084400}" type="presOf" srcId="{4E689A3B-706D-434E-AE02-B881197AD91F}" destId="{91F9C78A-4D22-427D-A5E7-AC556BFB5B49}" srcOrd="0" destOrd="0" presId="urn:microsoft.com/office/officeart/2005/8/layout/matrix1"/>
    <dgm:cxn modelId="{D64E232C-5AB7-4297-A00A-10B932001501}" type="presOf" srcId="{53DBDE47-5E4C-4132-A942-361690745FE1}" destId="{1FAC733B-7028-41A4-8443-4E8ABA1B1B9E}" srcOrd="0" destOrd="0" presId="urn:microsoft.com/office/officeart/2005/8/layout/matrix1"/>
    <dgm:cxn modelId="{46AC2BBB-4AC5-4969-A4DC-F4784FD76A38}" type="presOf" srcId="{53DBDE47-5E4C-4132-A942-361690745FE1}" destId="{C8800240-3392-4CA8-9518-35E9C6C0C86E}" srcOrd="1" destOrd="0" presId="urn:microsoft.com/office/officeart/2005/8/layout/matrix1"/>
    <dgm:cxn modelId="{8164BB34-5670-4DC6-8593-9454CC7D1719}" type="presOf" srcId="{DFA097BE-E97D-4644-AEAB-028D2C71A9C3}" destId="{DCC9BC41-DA8B-4AD7-861D-0BD50ABF4CB7}" srcOrd="0" destOrd="0" presId="urn:microsoft.com/office/officeart/2005/8/layout/matrix1"/>
    <dgm:cxn modelId="{5A1BB67A-F156-478F-8078-2324D598741C}" srcId="{B61E8717-D3A9-406F-8183-6F40A01C12FE}" destId="{4E689A3B-706D-434E-AE02-B881197AD91F}" srcOrd="1" destOrd="0" parTransId="{245138EC-906C-4165-AEB9-1FC87CFCEA05}" sibTransId="{72238F26-E639-4DCC-9DEC-1780CD4526EF}"/>
    <dgm:cxn modelId="{7C50D98C-25E5-4754-ACEC-DB124526EAB6}" type="presOf" srcId="{B61E8717-D3A9-406F-8183-6F40A01C12FE}" destId="{18EBCCF9-E5A0-4F5A-B686-22CFB60BF46A}" srcOrd="0" destOrd="0" presId="urn:microsoft.com/office/officeart/2005/8/layout/matrix1"/>
    <dgm:cxn modelId="{9AF29079-6BD6-458A-8C01-705CD2BF220C}" srcId="{DFA097BE-E97D-4644-AEAB-028D2C71A9C3}" destId="{B61E8717-D3A9-406F-8183-6F40A01C12FE}" srcOrd="0" destOrd="0" parTransId="{A23D1312-C63E-4F6C-AB04-87C24A36EE9C}" sibTransId="{A4A0500B-C39B-435F-BE3D-0E606032B8E2}"/>
    <dgm:cxn modelId="{938F83A0-EDEB-4AC0-85D7-EFD9AC9EF621}" srcId="{B61E8717-D3A9-406F-8183-6F40A01C12FE}" destId="{53DBDE47-5E4C-4132-A942-361690745FE1}" srcOrd="0" destOrd="0" parTransId="{AF110C63-2C69-4586-942B-747304FAF1E8}" sibTransId="{775AF2EF-ACCC-4BAD-B1D7-5E00A7C0D615}"/>
    <dgm:cxn modelId="{CAC5C318-62C8-4573-84C7-1DAC7C9C4A15}" srcId="{B61E8717-D3A9-406F-8183-6F40A01C12FE}" destId="{2FC190D9-997C-4B79-BAF8-1F1499EED853}" srcOrd="2" destOrd="0" parTransId="{8AB9A517-E1C1-442F-8B4F-04C55465A11F}" sibTransId="{CD7C3591-7FD4-4A7D-AC3B-9E3D2C250E4E}"/>
    <dgm:cxn modelId="{5D70E9A9-CAC7-4271-BE68-6C445E51124A}" type="presOf" srcId="{4E689A3B-706D-434E-AE02-B881197AD91F}" destId="{3709DAAA-F960-40D2-B2B6-7E6A1F59888D}" srcOrd="1" destOrd="0" presId="urn:microsoft.com/office/officeart/2005/8/layout/matrix1"/>
    <dgm:cxn modelId="{429687FC-2EAF-4742-B6C7-8F05144212C2}" type="presOf" srcId="{78F7CE0B-BF22-4A63-80F0-22E3382904EB}" destId="{660DD2AE-0446-47F6-B119-2141C3621C61}" srcOrd="1" destOrd="0" presId="urn:microsoft.com/office/officeart/2005/8/layout/matrix1"/>
    <dgm:cxn modelId="{5F282E82-3DE1-4EB5-950B-C04694859F6B}" type="presOf" srcId="{78F7CE0B-BF22-4A63-80F0-22E3382904EB}" destId="{CBF6AB92-9031-45E8-9BB3-6F6C8C4EB60A}" srcOrd="0" destOrd="0" presId="urn:microsoft.com/office/officeart/2005/8/layout/matrix1"/>
    <dgm:cxn modelId="{D6D515F4-E577-4359-BEA2-D6C8A411F25E}" type="presOf" srcId="{2FC190D9-997C-4B79-BAF8-1F1499EED853}" destId="{2FBCA931-C41D-4D47-9505-0140C7F9266A}" srcOrd="0" destOrd="0" presId="urn:microsoft.com/office/officeart/2005/8/layout/matrix1"/>
    <dgm:cxn modelId="{46297F1B-5430-4BD6-B298-7C218BB15714}" type="presOf" srcId="{2FC190D9-997C-4B79-BAF8-1F1499EED853}" destId="{2211D6B9-D70B-40D8-91BE-4FCA73FDD32B}" srcOrd="1" destOrd="0" presId="urn:microsoft.com/office/officeart/2005/8/layout/matrix1"/>
    <dgm:cxn modelId="{9AF3A928-2451-4BEF-AC72-B6772DC20D7C}" type="presParOf" srcId="{DCC9BC41-DA8B-4AD7-861D-0BD50ABF4CB7}" destId="{6AB65F81-11EA-4FD9-AD4E-1A3BB294B316}" srcOrd="0" destOrd="0" presId="urn:microsoft.com/office/officeart/2005/8/layout/matrix1"/>
    <dgm:cxn modelId="{A0D0CD80-6A9A-439F-BB66-585EE974F78B}" type="presParOf" srcId="{6AB65F81-11EA-4FD9-AD4E-1A3BB294B316}" destId="{1FAC733B-7028-41A4-8443-4E8ABA1B1B9E}" srcOrd="0" destOrd="0" presId="urn:microsoft.com/office/officeart/2005/8/layout/matrix1"/>
    <dgm:cxn modelId="{48CDDB9F-A54F-4B6E-9162-C8655275C5D8}" type="presParOf" srcId="{6AB65F81-11EA-4FD9-AD4E-1A3BB294B316}" destId="{C8800240-3392-4CA8-9518-35E9C6C0C86E}" srcOrd="1" destOrd="0" presId="urn:microsoft.com/office/officeart/2005/8/layout/matrix1"/>
    <dgm:cxn modelId="{9E2380A6-2295-4B49-BCCE-4569590EBCDD}" type="presParOf" srcId="{6AB65F81-11EA-4FD9-AD4E-1A3BB294B316}" destId="{91F9C78A-4D22-427D-A5E7-AC556BFB5B49}" srcOrd="2" destOrd="0" presId="urn:microsoft.com/office/officeart/2005/8/layout/matrix1"/>
    <dgm:cxn modelId="{74649E4E-DD87-4A11-8389-96E60ACCF518}" type="presParOf" srcId="{6AB65F81-11EA-4FD9-AD4E-1A3BB294B316}" destId="{3709DAAA-F960-40D2-B2B6-7E6A1F59888D}" srcOrd="3" destOrd="0" presId="urn:microsoft.com/office/officeart/2005/8/layout/matrix1"/>
    <dgm:cxn modelId="{90BDC821-9AF9-41FC-AD49-C591F60A39B1}" type="presParOf" srcId="{6AB65F81-11EA-4FD9-AD4E-1A3BB294B316}" destId="{2FBCA931-C41D-4D47-9505-0140C7F9266A}" srcOrd="4" destOrd="0" presId="urn:microsoft.com/office/officeart/2005/8/layout/matrix1"/>
    <dgm:cxn modelId="{6816FA01-88F1-4D32-A612-6525D5956B5F}" type="presParOf" srcId="{6AB65F81-11EA-4FD9-AD4E-1A3BB294B316}" destId="{2211D6B9-D70B-40D8-91BE-4FCA73FDD32B}" srcOrd="5" destOrd="0" presId="urn:microsoft.com/office/officeart/2005/8/layout/matrix1"/>
    <dgm:cxn modelId="{358D5C48-CCC9-4B61-BE32-6134D2DF504B}" type="presParOf" srcId="{6AB65F81-11EA-4FD9-AD4E-1A3BB294B316}" destId="{CBF6AB92-9031-45E8-9BB3-6F6C8C4EB60A}" srcOrd="6" destOrd="0" presId="urn:microsoft.com/office/officeart/2005/8/layout/matrix1"/>
    <dgm:cxn modelId="{CCC5D7BC-CF9B-4BF3-84C8-E8D77D8DB7DC}" type="presParOf" srcId="{6AB65F81-11EA-4FD9-AD4E-1A3BB294B316}" destId="{660DD2AE-0446-47F6-B119-2141C3621C61}" srcOrd="7" destOrd="0" presId="urn:microsoft.com/office/officeart/2005/8/layout/matrix1"/>
    <dgm:cxn modelId="{54DD1BAA-70D3-4424-A8F9-28D253C11693}" type="presParOf" srcId="{DCC9BC41-DA8B-4AD7-861D-0BD50ABF4CB7}" destId="{18EBCCF9-E5A0-4F5A-B686-22CFB60BF46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FE85E9-82FF-4C7A-BF96-15648B834ABF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129AE4-70E2-45E5-931D-40AA127FC153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не составляются либо, либо составляются несвоевременно протоколы об АП в отношении лиц, уклоняющихся от исполнения административного наказания и не уплативших административные штрафы в установленный срок </a:t>
          </a:r>
          <a:r>
            <a:rPr lang="ru-RU" sz="1200" b="1" i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(ч. 1 ст. 20.25 </a:t>
          </a:r>
          <a:r>
            <a:rPr lang="ru-RU" sz="1200" b="1" i="1" dirty="0" err="1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КоАП</a:t>
          </a:r>
          <a:r>
            <a:rPr lang="ru-RU" sz="1200" b="1" i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 РФ</a:t>
          </a:r>
          <a:r>
            <a:rPr lang="ru-RU" sz="1200" b="1" i="1" baseline="30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 </a:t>
          </a:r>
          <a:r>
            <a:rPr lang="ru-RU" sz="1200" b="1" i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)</a:t>
          </a:r>
          <a:endParaRPr lang="ru-RU" sz="1200" b="1" dirty="0" smtClean="0">
            <a:solidFill>
              <a:schemeClr val="tx2">
                <a:lumMod val="50000"/>
              </a:schemeClr>
            </a:solidFill>
            <a:latin typeface="Cambria" pitchFamily="18" charset="0"/>
            <a:ea typeface="Cambria" pitchFamily="18" charset="0"/>
          </a:endParaRPr>
        </a:p>
        <a:p>
          <a:pPr marL="114300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500" dirty="0">
            <a:solidFill>
              <a:schemeClr val="tx2">
                <a:lumMod val="50000"/>
              </a:schemeClr>
            </a:solidFill>
            <a:latin typeface="Cambria" pitchFamily="18" charset="0"/>
            <a:ea typeface="Cambria" pitchFamily="18" charset="0"/>
          </a:endParaRPr>
        </a:p>
      </dgm:t>
    </dgm:pt>
    <dgm:pt modelId="{4D23628B-CEA6-4CAF-B1DD-B9F495CE6848}" type="parTrans" cxnId="{6BC9BD4C-0439-4D77-91E1-96078E70B809}">
      <dgm:prSet/>
      <dgm:spPr/>
      <dgm:t>
        <a:bodyPr/>
        <a:lstStyle/>
        <a:p>
          <a:endParaRPr lang="ru-RU"/>
        </a:p>
      </dgm:t>
    </dgm:pt>
    <dgm:pt modelId="{3B2BE0AD-F31B-4694-83ED-7EE83E72EAAD}" type="sibTrans" cxnId="{6BC9BD4C-0439-4D77-91E1-96078E70B809}">
      <dgm:prSet/>
      <dgm:spPr/>
      <dgm:t>
        <a:bodyPr/>
        <a:lstStyle/>
        <a:p>
          <a:endParaRPr lang="ru-RU"/>
        </a:p>
      </dgm:t>
    </dgm:pt>
    <dgm:pt modelId="{A3551F70-417A-4A39-978B-43F1D29C1571}">
      <dgm:prSet phldrT="[Текст]" custT="1"/>
      <dgm:spPr/>
      <dgm:t>
        <a:bodyPr/>
        <a:lstStyle/>
        <a:p>
          <a:r>
            <a:rPr lang="ru-RU" sz="2000" b="1" dirty="0" smtClean="0">
              <a:latin typeface="Cambria" pitchFamily="18" charset="0"/>
              <a:ea typeface="Cambria" pitchFamily="18" charset="0"/>
            </a:rPr>
            <a:t>причина</a:t>
          </a:r>
        </a:p>
      </dgm:t>
    </dgm:pt>
    <dgm:pt modelId="{1BBA40CB-7C9F-4C02-8439-38B4357F9F8C}" type="parTrans" cxnId="{0A8909C7-FFD2-45F8-B27A-8C2AE39FF385}">
      <dgm:prSet/>
      <dgm:spPr/>
      <dgm:t>
        <a:bodyPr/>
        <a:lstStyle/>
        <a:p>
          <a:endParaRPr lang="ru-RU"/>
        </a:p>
      </dgm:t>
    </dgm:pt>
    <dgm:pt modelId="{DF67E759-1FEC-46B0-A986-A83B080D5250}" type="sibTrans" cxnId="{0A8909C7-FFD2-45F8-B27A-8C2AE39FF385}">
      <dgm:prSet/>
      <dgm:spPr/>
      <dgm:t>
        <a:bodyPr/>
        <a:lstStyle/>
        <a:p>
          <a:endParaRPr lang="ru-RU"/>
        </a:p>
      </dgm:t>
    </dgm:pt>
    <dgm:pt modelId="{75A99758-65FB-4096-8890-07C96F6B44F8}">
      <dgm:prSet phldrT="[Текст]" custT="1"/>
      <dgm:spPr/>
      <dgm:t>
        <a:bodyPr/>
        <a:lstStyle/>
        <a:p>
          <a:pPr algn="ctr"/>
          <a:r>
            <a:rPr lang="ru-RU" sz="15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отсутствие интереса в получении положительного результата, т.к главным администратором доходов от штрафов по вынесенным мировым судом решениям должностные лица ОГВ, составившие протокол, НЕ являются</a:t>
          </a:r>
        </a:p>
      </dgm:t>
    </dgm:pt>
    <dgm:pt modelId="{7CBACA39-00BF-4561-9BCE-BB9DE9E11345}" type="parTrans" cxnId="{0D95F2CE-0423-4491-BA26-C769690B7C2C}">
      <dgm:prSet/>
      <dgm:spPr/>
      <dgm:t>
        <a:bodyPr/>
        <a:lstStyle/>
        <a:p>
          <a:endParaRPr lang="ru-RU"/>
        </a:p>
      </dgm:t>
    </dgm:pt>
    <dgm:pt modelId="{98EA305B-92F6-4A93-AD82-F91FD5D4160A}" type="sibTrans" cxnId="{0D95F2CE-0423-4491-BA26-C769690B7C2C}">
      <dgm:prSet/>
      <dgm:spPr/>
      <dgm:t>
        <a:bodyPr/>
        <a:lstStyle/>
        <a:p>
          <a:endParaRPr lang="ru-RU"/>
        </a:p>
      </dgm:t>
    </dgm:pt>
    <dgm:pt modelId="{12C86F87-06B7-4BE0-8632-57884F7201BA}">
      <dgm:prSet phldrT="[Текст]" custT="1"/>
      <dgm:spPr/>
      <dgm:t>
        <a:bodyPr/>
        <a:lstStyle/>
        <a:p>
          <a:r>
            <a:rPr lang="ru-RU" sz="2000" b="1" dirty="0" smtClean="0">
              <a:latin typeface="Cambria" pitchFamily="18" charset="0"/>
              <a:ea typeface="Cambria" pitchFamily="18" charset="0"/>
            </a:rPr>
            <a:t>предложение</a:t>
          </a:r>
        </a:p>
      </dgm:t>
    </dgm:pt>
    <dgm:pt modelId="{486058E4-02FC-4E38-9306-0D973438BA83}" type="parTrans" cxnId="{2F0BB387-8BE3-446E-A459-22BA7A0025DD}">
      <dgm:prSet/>
      <dgm:spPr/>
      <dgm:t>
        <a:bodyPr/>
        <a:lstStyle/>
        <a:p>
          <a:endParaRPr lang="ru-RU"/>
        </a:p>
      </dgm:t>
    </dgm:pt>
    <dgm:pt modelId="{12F6E3CB-8B86-47E2-808C-F014021F7CBA}" type="sibTrans" cxnId="{2F0BB387-8BE3-446E-A459-22BA7A0025DD}">
      <dgm:prSet/>
      <dgm:spPr/>
      <dgm:t>
        <a:bodyPr/>
        <a:lstStyle/>
        <a:p>
          <a:endParaRPr lang="ru-RU"/>
        </a:p>
      </dgm:t>
    </dgm:pt>
    <dgm:pt modelId="{3933F695-A91B-499B-8B8F-E226EF8883A7}">
      <dgm:prSet phldrT="[Текст]" custT="1"/>
      <dgm:spPr/>
      <dgm:t>
        <a:bodyPr/>
        <a:lstStyle/>
        <a:p>
          <a:pPr algn="ctr"/>
          <a:r>
            <a:rPr lang="ru-RU" sz="15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уточнить порядок по осуществлению полномочий главного администратора доходов и наделить полномочиями ГАДБ ОГВ, должностные лица которых составляют протоколов об АП</a:t>
          </a:r>
        </a:p>
      </dgm:t>
    </dgm:pt>
    <dgm:pt modelId="{6344BF90-8338-400B-B4B5-48513C78ACD6}" type="parTrans" cxnId="{66130D08-7319-4F8A-A50F-8F6835AABF52}">
      <dgm:prSet/>
      <dgm:spPr/>
      <dgm:t>
        <a:bodyPr/>
        <a:lstStyle/>
        <a:p>
          <a:endParaRPr lang="ru-RU"/>
        </a:p>
      </dgm:t>
    </dgm:pt>
    <dgm:pt modelId="{A9950048-68D5-4227-AD26-61C922FF745C}" type="sibTrans" cxnId="{66130D08-7319-4F8A-A50F-8F6835AABF52}">
      <dgm:prSet/>
      <dgm:spPr/>
      <dgm:t>
        <a:bodyPr/>
        <a:lstStyle/>
        <a:p>
          <a:endParaRPr lang="ru-RU"/>
        </a:p>
      </dgm:t>
    </dgm:pt>
    <dgm:pt modelId="{2CDF95AD-D91B-4FF8-B573-EB9893BA5855}">
      <dgm:prSet phldrT="[Текст]" custT="1"/>
      <dgm:spPr/>
      <dgm:t>
        <a:bodyPr/>
        <a:lstStyle/>
        <a:p>
          <a:r>
            <a:rPr lang="ru-RU" sz="2000" b="1" dirty="0" smtClean="0">
              <a:latin typeface="Cambria" pitchFamily="18" charset="0"/>
              <a:ea typeface="Cambria" pitchFamily="18" charset="0"/>
            </a:rPr>
            <a:t>установлено</a:t>
          </a:r>
          <a:endParaRPr lang="ru-RU" sz="2000" b="1" dirty="0">
            <a:latin typeface="Cambria" pitchFamily="18" charset="0"/>
            <a:ea typeface="Cambria" pitchFamily="18" charset="0"/>
          </a:endParaRPr>
        </a:p>
      </dgm:t>
    </dgm:pt>
    <dgm:pt modelId="{1B039759-BB72-46C7-8488-405561593D8F}" type="sibTrans" cxnId="{1B112FA5-5FF3-4AE3-890B-E8FD106B9E96}">
      <dgm:prSet/>
      <dgm:spPr/>
      <dgm:t>
        <a:bodyPr/>
        <a:lstStyle/>
        <a:p>
          <a:endParaRPr lang="ru-RU"/>
        </a:p>
      </dgm:t>
    </dgm:pt>
    <dgm:pt modelId="{F482D99D-ABBC-40DB-8954-5430FA2B5CFD}" type="parTrans" cxnId="{1B112FA5-5FF3-4AE3-890B-E8FD106B9E96}">
      <dgm:prSet/>
      <dgm:spPr/>
      <dgm:t>
        <a:bodyPr/>
        <a:lstStyle/>
        <a:p>
          <a:endParaRPr lang="ru-RU"/>
        </a:p>
      </dgm:t>
    </dgm:pt>
    <dgm:pt modelId="{4CB0ED88-DFD3-4B42-8698-0D9B3E79A42C}" type="pres">
      <dgm:prSet presAssocID="{E0FE85E9-82FF-4C7A-BF96-15648B834AB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7BC155-8649-43CC-AFD6-AEEBC9FA40B8}" type="pres">
      <dgm:prSet presAssocID="{E0FE85E9-82FF-4C7A-BF96-15648B834ABF}" presName="tSp" presStyleCnt="0"/>
      <dgm:spPr/>
    </dgm:pt>
    <dgm:pt modelId="{D94F306E-403F-4ECD-8751-8ED10D9F90B0}" type="pres">
      <dgm:prSet presAssocID="{E0FE85E9-82FF-4C7A-BF96-15648B834ABF}" presName="bSp" presStyleCnt="0"/>
      <dgm:spPr/>
    </dgm:pt>
    <dgm:pt modelId="{3D107130-CA39-42DE-9231-C29BBED73173}" type="pres">
      <dgm:prSet presAssocID="{E0FE85E9-82FF-4C7A-BF96-15648B834ABF}" presName="process" presStyleCnt="0"/>
      <dgm:spPr/>
    </dgm:pt>
    <dgm:pt modelId="{335E6AE6-37D5-4210-A8BB-048EE6D8F9B1}" type="pres">
      <dgm:prSet presAssocID="{2CDF95AD-D91B-4FF8-B573-EB9893BA5855}" presName="composite1" presStyleCnt="0"/>
      <dgm:spPr/>
    </dgm:pt>
    <dgm:pt modelId="{D623A6BD-29D5-4EF5-B02B-393555B5AB27}" type="pres">
      <dgm:prSet presAssocID="{2CDF95AD-D91B-4FF8-B573-EB9893BA5855}" presName="dummyNode1" presStyleLbl="node1" presStyleIdx="0" presStyleCnt="3"/>
      <dgm:spPr/>
    </dgm:pt>
    <dgm:pt modelId="{9AAA397E-1B6A-4C1E-8965-16BF1DA8EDCC}" type="pres">
      <dgm:prSet presAssocID="{2CDF95AD-D91B-4FF8-B573-EB9893BA5855}" presName="childNode1" presStyleLbl="bgAcc1" presStyleIdx="0" presStyleCnt="3" custScaleX="227282" custScaleY="377588" custLinFactNeighborX="-319" custLinFactNeighborY="-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E7522-C0D4-4307-AD52-2EB33AA36049}" type="pres">
      <dgm:prSet presAssocID="{2CDF95AD-D91B-4FF8-B573-EB9893BA585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CDE50-C6B3-4A54-B35B-84B7BC682A1B}" type="pres">
      <dgm:prSet presAssocID="{2CDF95AD-D91B-4FF8-B573-EB9893BA5855}" presName="parentNode1" presStyleLbl="node1" presStyleIdx="0" presStyleCnt="3" custScaleX="188002" custScaleY="107420" custLinFactY="200000" custLinFactNeighborX="-22358" custLinFactNeighborY="2644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E315E-3019-4169-B7DE-140BB5DC1132}" type="pres">
      <dgm:prSet presAssocID="{2CDF95AD-D91B-4FF8-B573-EB9893BA5855}" presName="connSite1" presStyleCnt="0"/>
      <dgm:spPr/>
    </dgm:pt>
    <dgm:pt modelId="{24A9F382-CC0F-4F82-97B4-6E437A9362C2}" type="pres">
      <dgm:prSet presAssocID="{1B039759-BB72-46C7-8488-405561593D8F}" presName="Name9" presStyleLbl="sibTrans2D1" presStyleIdx="0" presStyleCnt="2" custLinFactNeighborX="23278" custLinFactNeighborY="-10087"/>
      <dgm:spPr/>
      <dgm:t>
        <a:bodyPr/>
        <a:lstStyle/>
        <a:p>
          <a:endParaRPr lang="ru-RU"/>
        </a:p>
      </dgm:t>
    </dgm:pt>
    <dgm:pt modelId="{2E42C304-5A1E-4827-9EEF-E6FA9813AE87}" type="pres">
      <dgm:prSet presAssocID="{A3551F70-417A-4A39-978B-43F1D29C1571}" presName="composite2" presStyleCnt="0"/>
      <dgm:spPr/>
    </dgm:pt>
    <dgm:pt modelId="{696FD7D7-F0F6-454B-9A2D-04379F06C566}" type="pres">
      <dgm:prSet presAssocID="{A3551F70-417A-4A39-978B-43F1D29C1571}" presName="dummyNode2" presStyleLbl="node1" presStyleIdx="0" presStyleCnt="3"/>
      <dgm:spPr/>
    </dgm:pt>
    <dgm:pt modelId="{B34811F9-3540-4131-848E-E4A9A71B1506}" type="pres">
      <dgm:prSet presAssocID="{A3551F70-417A-4A39-978B-43F1D29C1571}" presName="childNode2" presStyleLbl="bgAcc1" presStyleIdx="1" presStyleCnt="3" custScaleX="236258" custScaleY="329098" custLinFactNeighborX="1023" custLinFactNeighborY="-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39F14-D348-4091-9B9E-A53E9195985D}" type="pres">
      <dgm:prSet presAssocID="{A3551F70-417A-4A39-978B-43F1D29C1571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89977-E903-4F2A-9931-2AAAD889A56D}" type="pres">
      <dgm:prSet presAssocID="{A3551F70-417A-4A39-978B-43F1D29C1571}" presName="parentNode2" presStyleLbl="node1" presStyleIdx="1" presStyleCnt="3" custScaleX="161574" custScaleY="119552" custLinFactY="-200000" custLinFactNeighborX="-27024" custLinFactNeighborY="-2626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3ACB32-BCF2-40C2-902E-42E4B010F7B3}" type="pres">
      <dgm:prSet presAssocID="{A3551F70-417A-4A39-978B-43F1D29C1571}" presName="connSite2" presStyleCnt="0"/>
      <dgm:spPr/>
    </dgm:pt>
    <dgm:pt modelId="{ACE89224-00F6-4708-8489-9476FF664C12}" type="pres">
      <dgm:prSet presAssocID="{DF67E759-1FEC-46B0-A986-A83B080D5250}" presName="Name18" presStyleLbl="sibTrans2D1" presStyleIdx="1" presStyleCnt="2"/>
      <dgm:spPr/>
      <dgm:t>
        <a:bodyPr/>
        <a:lstStyle/>
        <a:p>
          <a:endParaRPr lang="ru-RU"/>
        </a:p>
      </dgm:t>
    </dgm:pt>
    <dgm:pt modelId="{48DD5012-211D-456A-8F76-B6AE2FE62800}" type="pres">
      <dgm:prSet presAssocID="{12C86F87-06B7-4BE0-8632-57884F7201BA}" presName="composite1" presStyleCnt="0"/>
      <dgm:spPr/>
    </dgm:pt>
    <dgm:pt modelId="{B180BB55-7978-4380-AE99-27111E22E8D9}" type="pres">
      <dgm:prSet presAssocID="{12C86F87-06B7-4BE0-8632-57884F7201BA}" presName="dummyNode1" presStyleLbl="node1" presStyleIdx="1" presStyleCnt="3"/>
      <dgm:spPr/>
    </dgm:pt>
    <dgm:pt modelId="{6AE94BE0-A260-4501-9A0C-774D02C9F23F}" type="pres">
      <dgm:prSet presAssocID="{12C86F87-06B7-4BE0-8632-57884F7201BA}" presName="childNode1" presStyleLbl="bgAcc1" presStyleIdx="2" presStyleCnt="3" custScaleX="211320" custScaleY="327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D1F358-813B-4870-876D-83E17641626D}" type="pres">
      <dgm:prSet presAssocID="{12C86F87-06B7-4BE0-8632-57884F7201B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BAEA9-8518-4418-AADA-1A2E2D9780BA}" type="pres">
      <dgm:prSet presAssocID="{12C86F87-06B7-4BE0-8632-57884F7201BA}" presName="parentNode1" presStyleLbl="node1" presStyleIdx="2" presStyleCnt="3" custScaleX="189543" custScaleY="132014" custLinFactY="200000" custLinFactNeighborX="-19662" custLinFactNeighborY="2483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6F3AF-1DC6-4938-933F-9174DD03E0E3}" type="pres">
      <dgm:prSet presAssocID="{12C86F87-06B7-4BE0-8632-57884F7201BA}" presName="connSite1" presStyleCnt="0"/>
      <dgm:spPr/>
    </dgm:pt>
  </dgm:ptLst>
  <dgm:cxnLst>
    <dgm:cxn modelId="{9DD68CE8-5983-4C44-8352-55D0B2A4C244}" type="presOf" srcId="{75A99758-65FB-4096-8890-07C96F6B44F8}" destId="{4CA39F14-D348-4091-9B9E-A53E9195985D}" srcOrd="1" destOrd="0" presId="urn:microsoft.com/office/officeart/2005/8/layout/hProcess4"/>
    <dgm:cxn modelId="{59EDD6D0-4B69-4FE1-BFE4-6B7AD0816177}" type="presOf" srcId="{75A99758-65FB-4096-8890-07C96F6B44F8}" destId="{B34811F9-3540-4131-848E-E4A9A71B1506}" srcOrd="0" destOrd="0" presId="urn:microsoft.com/office/officeart/2005/8/layout/hProcess4"/>
    <dgm:cxn modelId="{0A8909C7-FFD2-45F8-B27A-8C2AE39FF385}" srcId="{E0FE85E9-82FF-4C7A-BF96-15648B834ABF}" destId="{A3551F70-417A-4A39-978B-43F1D29C1571}" srcOrd="1" destOrd="0" parTransId="{1BBA40CB-7C9F-4C02-8439-38B4357F9F8C}" sibTransId="{DF67E759-1FEC-46B0-A986-A83B080D5250}"/>
    <dgm:cxn modelId="{2F0BB387-8BE3-446E-A459-22BA7A0025DD}" srcId="{E0FE85E9-82FF-4C7A-BF96-15648B834ABF}" destId="{12C86F87-06B7-4BE0-8632-57884F7201BA}" srcOrd="2" destOrd="0" parTransId="{486058E4-02FC-4E38-9306-0D973438BA83}" sibTransId="{12F6E3CB-8B86-47E2-808C-F014021F7CBA}"/>
    <dgm:cxn modelId="{B5DD9228-9F53-43D9-8E1F-765D4CDAAD32}" type="presOf" srcId="{C2129AE4-70E2-45E5-931D-40AA127FC153}" destId="{1ADE7522-C0D4-4307-AD52-2EB33AA36049}" srcOrd="1" destOrd="0" presId="urn:microsoft.com/office/officeart/2005/8/layout/hProcess4"/>
    <dgm:cxn modelId="{C4549C9F-4084-4BF6-9018-0C61C9750354}" type="presOf" srcId="{E0FE85E9-82FF-4C7A-BF96-15648B834ABF}" destId="{4CB0ED88-DFD3-4B42-8698-0D9B3E79A42C}" srcOrd="0" destOrd="0" presId="urn:microsoft.com/office/officeart/2005/8/layout/hProcess4"/>
    <dgm:cxn modelId="{D28E7C1F-7EBB-46AC-BA61-806D1CE13842}" type="presOf" srcId="{1B039759-BB72-46C7-8488-405561593D8F}" destId="{24A9F382-CC0F-4F82-97B4-6E437A9362C2}" srcOrd="0" destOrd="0" presId="urn:microsoft.com/office/officeart/2005/8/layout/hProcess4"/>
    <dgm:cxn modelId="{D4200D60-B3C0-42A6-BBF6-A38194FB67E5}" type="presOf" srcId="{3933F695-A91B-499B-8B8F-E226EF8883A7}" destId="{6DD1F358-813B-4870-876D-83E17641626D}" srcOrd="1" destOrd="0" presId="urn:microsoft.com/office/officeart/2005/8/layout/hProcess4"/>
    <dgm:cxn modelId="{1B112FA5-5FF3-4AE3-890B-E8FD106B9E96}" srcId="{E0FE85E9-82FF-4C7A-BF96-15648B834ABF}" destId="{2CDF95AD-D91B-4FF8-B573-EB9893BA5855}" srcOrd="0" destOrd="0" parTransId="{F482D99D-ABBC-40DB-8954-5430FA2B5CFD}" sibTransId="{1B039759-BB72-46C7-8488-405561593D8F}"/>
    <dgm:cxn modelId="{CD74F291-9671-4F35-8E8C-4797C2D4B83A}" type="presOf" srcId="{12C86F87-06B7-4BE0-8632-57884F7201BA}" destId="{7BBBAEA9-8518-4418-AADA-1A2E2D9780BA}" srcOrd="0" destOrd="0" presId="urn:microsoft.com/office/officeart/2005/8/layout/hProcess4"/>
    <dgm:cxn modelId="{66130D08-7319-4F8A-A50F-8F6835AABF52}" srcId="{12C86F87-06B7-4BE0-8632-57884F7201BA}" destId="{3933F695-A91B-499B-8B8F-E226EF8883A7}" srcOrd="0" destOrd="0" parTransId="{6344BF90-8338-400B-B4B5-48513C78ACD6}" sibTransId="{A9950048-68D5-4227-AD26-61C922FF745C}"/>
    <dgm:cxn modelId="{0D95F2CE-0423-4491-BA26-C769690B7C2C}" srcId="{A3551F70-417A-4A39-978B-43F1D29C1571}" destId="{75A99758-65FB-4096-8890-07C96F6B44F8}" srcOrd="0" destOrd="0" parTransId="{7CBACA39-00BF-4561-9BCE-BB9DE9E11345}" sibTransId="{98EA305B-92F6-4A93-AD82-F91FD5D4160A}"/>
    <dgm:cxn modelId="{7C4A56C4-2441-45F2-8335-3578BC086D62}" type="presOf" srcId="{DF67E759-1FEC-46B0-A986-A83B080D5250}" destId="{ACE89224-00F6-4708-8489-9476FF664C12}" srcOrd="0" destOrd="0" presId="urn:microsoft.com/office/officeart/2005/8/layout/hProcess4"/>
    <dgm:cxn modelId="{9B358164-FD8D-4671-A05D-76C61657AB6F}" type="presOf" srcId="{C2129AE4-70E2-45E5-931D-40AA127FC153}" destId="{9AAA397E-1B6A-4C1E-8965-16BF1DA8EDCC}" srcOrd="0" destOrd="0" presId="urn:microsoft.com/office/officeart/2005/8/layout/hProcess4"/>
    <dgm:cxn modelId="{62FD35BC-3F14-4C97-BBE4-E31B1253AB2C}" type="presOf" srcId="{2CDF95AD-D91B-4FF8-B573-EB9893BA5855}" destId="{D62CDE50-C6B3-4A54-B35B-84B7BC682A1B}" srcOrd="0" destOrd="0" presId="urn:microsoft.com/office/officeart/2005/8/layout/hProcess4"/>
    <dgm:cxn modelId="{584C212D-4298-4BB7-B5A1-AAE892222F01}" type="presOf" srcId="{A3551F70-417A-4A39-978B-43F1D29C1571}" destId="{63189977-E903-4F2A-9931-2AAAD889A56D}" srcOrd="0" destOrd="0" presId="urn:microsoft.com/office/officeart/2005/8/layout/hProcess4"/>
    <dgm:cxn modelId="{93E1D4D0-7D9E-4977-B2B6-244BAA20A399}" type="presOf" srcId="{3933F695-A91B-499B-8B8F-E226EF8883A7}" destId="{6AE94BE0-A260-4501-9A0C-774D02C9F23F}" srcOrd="0" destOrd="0" presId="urn:microsoft.com/office/officeart/2005/8/layout/hProcess4"/>
    <dgm:cxn modelId="{6BC9BD4C-0439-4D77-91E1-96078E70B809}" srcId="{2CDF95AD-D91B-4FF8-B573-EB9893BA5855}" destId="{C2129AE4-70E2-45E5-931D-40AA127FC153}" srcOrd="0" destOrd="0" parTransId="{4D23628B-CEA6-4CAF-B1DD-B9F495CE6848}" sibTransId="{3B2BE0AD-F31B-4694-83ED-7EE83E72EAAD}"/>
    <dgm:cxn modelId="{C1E0835A-FAC0-4329-A136-12F986687862}" type="presParOf" srcId="{4CB0ED88-DFD3-4B42-8698-0D9B3E79A42C}" destId="{387BC155-8649-43CC-AFD6-AEEBC9FA40B8}" srcOrd="0" destOrd="0" presId="urn:microsoft.com/office/officeart/2005/8/layout/hProcess4"/>
    <dgm:cxn modelId="{969DA971-7BA5-45CE-868A-C6FF5BFBE94B}" type="presParOf" srcId="{4CB0ED88-DFD3-4B42-8698-0D9B3E79A42C}" destId="{D94F306E-403F-4ECD-8751-8ED10D9F90B0}" srcOrd="1" destOrd="0" presId="urn:microsoft.com/office/officeart/2005/8/layout/hProcess4"/>
    <dgm:cxn modelId="{E5118AB1-509B-451D-9332-5FCC25A48407}" type="presParOf" srcId="{4CB0ED88-DFD3-4B42-8698-0D9B3E79A42C}" destId="{3D107130-CA39-42DE-9231-C29BBED73173}" srcOrd="2" destOrd="0" presId="urn:microsoft.com/office/officeart/2005/8/layout/hProcess4"/>
    <dgm:cxn modelId="{2858332E-3413-4917-AAF3-5F2AE668EF9D}" type="presParOf" srcId="{3D107130-CA39-42DE-9231-C29BBED73173}" destId="{335E6AE6-37D5-4210-A8BB-048EE6D8F9B1}" srcOrd="0" destOrd="0" presId="urn:microsoft.com/office/officeart/2005/8/layout/hProcess4"/>
    <dgm:cxn modelId="{94234214-1EBA-4E17-8DA6-55652164937E}" type="presParOf" srcId="{335E6AE6-37D5-4210-A8BB-048EE6D8F9B1}" destId="{D623A6BD-29D5-4EF5-B02B-393555B5AB27}" srcOrd="0" destOrd="0" presId="urn:microsoft.com/office/officeart/2005/8/layout/hProcess4"/>
    <dgm:cxn modelId="{E5EEA107-6831-45D7-A585-518A4990C606}" type="presParOf" srcId="{335E6AE6-37D5-4210-A8BB-048EE6D8F9B1}" destId="{9AAA397E-1B6A-4C1E-8965-16BF1DA8EDCC}" srcOrd="1" destOrd="0" presId="urn:microsoft.com/office/officeart/2005/8/layout/hProcess4"/>
    <dgm:cxn modelId="{C7E62B09-9D17-46C7-97CF-9180277CA01D}" type="presParOf" srcId="{335E6AE6-37D5-4210-A8BB-048EE6D8F9B1}" destId="{1ADE7522-C0D4-4307-AD52-2EB33AA36049}" srcOrd="2" destOrd="0" presId="urn:microsoft.com/office/officeart/2005/8/layout/hProcess4"/>
    <dgm:cxn modelId="{30F4CF1F-0D47-4487-BA40-7E1B73ED9125}" type="presParOf" srcId="{335E6AE6-37D5-4210-A8BB-048EE6D8F9B1}" destId="{D62CDE50-C6B3-4A54-B35B-84B7BC682A1B}" srcOrd="3" destOrd="0" presId="urn:microsoft.com/office/officeart/2005/8/layout/hProcess4"/>
    <dgm:cxn modelId="{87A2643A-78F2-471A-9B3C-61AD9700DD1C}" type="presParOf" srcId="{335E6AE6-37D5-4210-A8BB-048EE6D8F9B1}" destId="{EF8E315E-3019-4169-B7DE-140BB5DC1132}" srcOrd="4" destOrd="0" presId="urn:microsoft.com/office/officeart/2005/8/layout/hProcess4"/>
    <dgm:cxn modelId="{88D1FDFE-818B-44DF-AE58-22115C6904C4}" type="presParOf" srcId="{3D107130-CA39-42DE-9231-C29BBED73173}" destId="{24A9F382-CC0F-4F82-97B4-6E437A9362C2}" srcOrd="1" destOrd="0" presId="urn:microsoft.com/office/officeart/2005/8/layout/hProcess4"/>
    <dgm:cxn modelId="{C8BD60F2-D0F8-499E-AF59-C9E601188430}" type="presParOf" srcId="{3D107130-CA39-42DE-9231-C29BBED73173}" destId="{2E42C304-5A1E-4827-9EEF-E6FA9813AE87}" srcOrd="2" destOrd="0" presId="urn:microsoft.com/office/officeart/2005/8/layout/hProcess4"/>
    <dgm:cxn modelId="{B31CBDFA-B01A-4468-B1A1-C4085E061ACD}" type="presParOf" srcId="{2E42C304-5A1E-4827-9EEF-E6FA9813AE87}" destId="{696FD7D7-F0F6-454B-9A2D-04379F06C566}" srcOrd="0" destOrd="0" presId="urn:microsoft.com/office/officeart/2005/8/layout/hProcess4"/>
    <dgm:cxn modelId="{1469A086-5F5C-4CB8-B208-5B6367C18C98}" type="presParOf" srcId="{2E42C304-5A1E-4827-9EEF-E6FA9813AE87}" destId="{B34811F9-3540-4131-848E-E4A9A71B1506}" srcOrd="1" destOrd="0" presId="urn:microsoft.com/office/officeart/2005/8/layout/hProcess4"/>
    <dgm:cxn modelId="{385A0809-69D9-4D08-A440-19F33A5C1FD6}" type="presParOf" srcId="{2E42C304-5A1E-4827-9EEF-E6FA9813AE87}" destId="{4CA39F14-D348-4091-9B9E-A53E9195985D}" srcOrd="2" destOrd="0" presId="urn:microsoft.com/office/officeart/2005/8/layout/hProcess4"/>
    <dgm:cxn modelId="{0A47165A-D0DD-4AF9-91CD-315CF3720C8A}" type="presParOf" srcId="{2E42C304-5A1E-4827-9EEF-E6FA9813AE87}" destId="{63189977-E903-4F2A-9931-2AAAD889A56D}" srcOrd="3" destOrd="0" presId="urn:microsoft.com/office/officeart/2005/8/layout/hProcess4"/>
    <dgm:cxn modelId="{FB92E8F8-B77B-42BE-838B-E418C5B69442}" type="presParOf" srcId="{2E42C304-5A1E-4827-9EEF-E6FA9813AE87}" destId="{043ACB32-BCF2-40C2-902E-42E4B010F7B3}" srcOrd="4" destOrd="0" presId="urn:microsoft.com/office/officeart/2005/8/layout/hProcess4"/>
    <dgm:cxn modelId="{376C337F-D227-4172-A170-2FBFBB6DCA09}" type="presParOf" srcId="{3D107130-CA39-42DE-9231-C29BBED73173}" destId="{ACE89224-00F6-4708-8489-9476FF664C12}" srcOrd="3" destOrd="0" presId="urn:microsoft.com/office/officeart/2005/8/layout/hProcess4"/>
    <dgm:cxn modelId="{08659EF2-F733-4F97-B3F5-A5AA27045597}" type="presParOf" srcId="{3D107130-CA39-42DE-9231-C29BBED73173}" destId="{48DD5012-211D-456A-8F76-B6AE2FE62800}" srcOrd="4" destOrd="0" presId="urn:microsoft.com/office/officeart/2005/8/layout/hProcess4"/>
    <dgm:cxn modelId="{FE5540A4-0BED-4516-94C3-FDBD8CEBCD9C}" type="presParOf" srcId="{48DD5012-211D-456A-8F76-B6AE2FE62800}" destId="{B180BB55-7978-4380-AE99-27111E22E8D9}" srcOrd="0" destOrd="0" presId="urn:microsoft.com/office/officeart/2005/8/layout/hProcess4"/>
    <dgm:cxn modelId="{42081480-9E1C-44CF-967E-BF0040299709}" type="presParOf" srcId="{48DD5012-211D-456A-8F76-B6AE2FE62800}" destId="{6AE94BE0-A260-4501-9A0C-774D02C9F23F}" srcOrd="1" destOrd="0" presId="urn:microsoft.com/office/officeart/2005/8/layout/hProcess4"/>
    <dgm:cxn modelId="{CD5740AF-8255-48D5-BF0F-2A613AD45244}" type="presParOf" srcId="{48DD5012-211D-456A-8F76-B6AE2FE62800}" destId="{6DD1F358-813B-4870-876D-83E17641626D}" srcOrd="2" destOrd="0" presId="urn:microsoft.com/office/officeart/2005/8/layout/hProcess4"/>
    <dgm:cxn modelId="{680607BA-4D26-45B6-B865-7C1F66FA2531}" type="presParOf" srcId="{48DD5012-211D-456A-8F76-B6AE2FE62800}" destId="{7BBBAEA9-8518-4418-AADA-1A2E2D9780BA}" srcOrd="3" destOrd="0" presId="urn:microsoft.com/office/officeart/2005/8/layout/hProcess4"/>
    <dgm:cxn modelId="{4D2C8427-F17C-4199-8929-8AB5563BA76E}" type="presParOf" srcId="{48DD5012-211D-456A-8F76-B6AE2FE62800}" destId="{CF96F3AF-1DC6-4938-933F-9174DD03E0E3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B3ABE-C70F-4A49-8CF4-6D3BFE2625A7}">
      <dsp:nvSpPr>
        <dsp:cNvPr id="0" name=""/>
        <dsp:cNvSpPr/>
      </dsp:nvSpPr>
      <dsp:spPr>
        <a:xfrm>
          <a:off x="2880506" y="7142"/>
          <a:ext cx="1449924" cy="11005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1C5575-B87F-4794-A55D-492720E4E49B}">
      <dsp:nvSpPr>
        <dsp:cNvPr id="0" name=""/>
        <dsp:cNvSpPr/>
      </dsp:nvSpPr>
      <dsp:spPr>
        <a:xfrm>
          <a:off x="786" y="0"/>
          <a:ext cx="2915169" cy="1100584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itchFamily="18" charset="0"/>
              <a:ea typeface="Cambria" pitchFamily="18" charset="0"/>
            </a:rPr>
            <a:t>УТОЧНЕННЫЕ ПОКАЗАТЕЛИ ПРОГНОЗА СОЦИАЛЬНО-ЭКОНОМИЧЕСКОГО РАЗВИТИЯ КРАЯ</a:t>
          </a:r>
          <a:endParaRPr lang="ru-RU" sz="1400" kern="1200" dirty="0">
            <a:latin typeface="Cambria" pitchFamily="18" charset="0"/>
            <a:ea typeface="Cambria" pitchFamily="18" charset="0"/>
          </a:endParaRPr>
        </a:p>
      </dsp:txBody>
      <dsp:txXfrm>
        <a:off x="786" y="0"/>
        <a:ext cx="2915169" cy="1100584"/>
      </dsp:txXfrm>
    </dsp:sp>
    <dsp:sp modelId="{1A13768F-D1D2-4832-AD54-4576EAAAC8B2}">
      <dsp:nvSpPr>
        <dsp:cNvPr id="0" name=""/>
        <dsp:cNvSpPr/>
      </dsp:nvSpPr>
      <dsp:spPr>
        <a:xfrm>
          <a:off x="2934241" y="1210642"/>
          <a:ext cx="1437116" cy="11005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C3CBC-FFB7-4203-A7F2-2728A5A8141E}">
      <dsp:nvSpPr>
        <dsp:cNvPr id="0" name=""/>
        <dsp:cNvSpPr/>
      </dsp:nvSpPr>
      <dsp:spPr>
        <a:xfrm>
          <a:off x="617" y="1210642"/>
          <a:ext cx="2933623" cy="1100584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itchFamily="18" charset="0"/>
              <a:ea typeface="Cambria" pitchFamily="18" charset="0"/>
            </a:rPr>
            <a:t>ПРОГНОЗНЫЕ ДАННЫЕ (РАСЧЕТЫ) ГЛАВНЫХ АДМИНИСТРАТОРОВ ДОХОДОВ КРАЕВОГО БЮДЖЕТА</a:t>
          </a:r>
          <a:endParaRPr lang="ru-RU" sz="1400" b="1" kern="1200" dirty="0">
            <a:gradFill flip="none" rotWithShape="1">
              <a:gsLst>
                <a:gs pos="0">
                  <a:schemeClr val="lt1">
                    <a:shade val="30000"/>
                    <a:satMod val="115000"/>
                  </a:schemeClr>
                </a:gs>
                <a:gs pos="50000">
                  <a:schemeClr val="lt1">
                    <a:shade val="67500"/>
                    <a:satMod val="115000"/>
                  </a:schemeClr>
                </a:gs>
                <a:gs pos="100000">
                  <a:schemeClr val="l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atin typeface="Cambria" pitchFamily="18" charset="0"/>
            <a:ea typeface="Cambria" pitchFamily="18" charset="0"/>
          </a:endParaRPr>
        </a:p>
      </dsp:txBody>
      <dsp:txXfrm>
        <a:off x="617" y="1210642"/>
        <a:ext cx="2933623" cy="1100584"/>
      </dsp:txXfrm>
    </dsp:sp>
    <dsp:sp modelId="{898C4C9D-8C13-4246-AB67-DD94D942B629}">
      <dsp:nvSpPr>
        <dsp:cNvPr id="0" name=""/>
        <dsp:cNvSpPr/>
      </dsp:nvSpPr>
      <dsp:spPr>
        <a:xfrm>
          <a:off x="2967932" y="2421284"/>
          <a:ext cx="1401252" cy="11005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B81D33-4064-4BB8-8083-7C358901CF20}">
      <dsp:nvSpPr>
        <dsp:cNvPr id="0" name=""/>
        <dsp:cNvSpPr/>
      </dsp:nvSpPr>
      <dsp:spPr>
        <a:xfrm>
          <a:off x="2789" y="2421284"/>
          <a:ext cx="2965142" cy="1100584"/>
        </a:xfrm>
        <a:prstGeom prst="round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ambria" pitchFamily="18" charset="0"/>
              <a:ea typeface="Cambria" pitchFamily="18" charset="0"/>
            </a:rPr>
            <a:t>ДИНАМИКА ПОСТУПЛЕНИЙ ДОХОДОВ ЗА ПРЕДШЕСТВУЮЩИЕ ПЕРИОДЫ</a:t>
          </a:r>
          <a:endParaRPr lang="ru-RU" sz="1400" kern="1200" dirty="0">
            <a:latin typeface="Cambria" pitchFamily="18" charset="0"/>
            <a:ea typeface="Cambria" pitchFamily="18" charset="0"/>
          </a:endParaRPr>
        </a:p>
      </dsp:txBody>
      <dsp:txXfrm>
        <a:off x="2789" y="2421284"/>
        <a:ext cx="2965142" cy="11005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AC733B-7028-41A4-8443-4E8ABA1B1B9E}">
      <dsp:nvSpPr>
        <dsp:cNvPr id="0" name=""/>
        <dsp:cNvSpPr/>
      </dsp:nvSpPr>
      <dsp:spPr>
        <a:xfrm rot="16200000">
          <a:off x="638174" y="-638174"/>
          <a:ext cx="885824" cy="216217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latin typeface="Cambria" pitchFamily="18" charset="0"/>
              <a:ea typeface="Cambria" pitchFamily="18" charset="0"/>
            </a:rPr>
            <a:t>резервы по </a:t>
          </a:r>
          <a:r>
            <a:rPr lang="ru-RU" sz="1400" b="1" kern="1200" dirty="0" smtClean="0">
              <a:latin typeface="Cambria" pitchFamily="18" charset="0"/>
              <a:ea typeface="Cambria" pitchFamily="18" charset="0"/>
            </a:rPr>
            <a:t>ННД</a:t>
          </a:r>
          <a:endParaRPr lang="ru-RU" sz="1400" b="1" kern="1200" dirty="0">
            <a:latin typeface="Cambria" pitchFamily="18" charset="0"/>
            <a:ea typeface="Cambria" pitchFamily="18" charset="0"/>
          </a:endParaRPr>
        </a:p>
      </dsp:txBody>
      <dsp:txXfrm rot="16200000">
        <a:off x="748903" y="-748903"/>
        <a:ext cx="664368" cy="2162175"/>
      </dsp:txXfrm>
    </dsp:sp>
    <dsp:sp modelId="{91F9C78A-4D22-427D-A5E7-AC556BFB5B49}">
      <dsp:nvSpPr>
        <dsp:cNvPr id="0" name=""/>
        <dsp:cNvSpPr/>
      </dsp:nvSpPr>
      <dsp:spPr>
        <a:xfrm>
          <a:off x="2162175" y="0"/>
          <a:ext cx="2162175" cy="88582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Cambria" pitchFamily="18" charset="0"/>
              <a:ea typeface="Cambria" pitchFamily="18" charset="0"/>
            </a:rPr>
            <a:t>несоблюдение Общих требований прогнозирования доходных источников</a:t>
          </a:r>
        </a:p>
      </dsp:txBody>
      <dsp:txXfrm>
        <a:off x="2162175" y="0"/>
        <a:ext cx="2162175" cy="664368"/>
      </dsp:txXfrm>
    </dsp:sp>
    <dsp:sp modelId="{2FBCA931-C41D-4D47-9505-0140C7F9266A}">
      <dsp:nvSpPr>
        <dsp:cNvPr id="0" name=""/>
        <dsp:cNvSpPr/>
      </dsp:nvSpPr>
      <dsp:spPr>
        <a:xfrm rot="10800000">
          <a:off x="6486" y="885824"/>
          <a:ext cx="2162175" cy="885824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Cambria" pitchFamily="18" charset="0"/>
              <a:ea typeface="Cambria" pitchFamily="18" charset="0"/>
            </a:rPr>
            <a:t>недолжное исполнение бюджетных полномочий администратора доходов </a:t>
          </a:r>
          <a:endParaRPr lang="ru-RU" sz="1200" b="1" kern="1200" dirty="0">
            <a:latin typeface="Cambria" pitchFamily="18" charset="0"/>
            <a:ea typeface="Cambria" pitchFamily="18" charset="0"/>
          </a:endParaRPr>
        </a:p>
      </dsp:txBody>
      <dsp:txXfrm rot="10800000">
        <a:off x="6486" y="1107281"/>
        <a:ext cx="2162175" cy="664368"/>
      </dsp:txXfrm>
    </dsp:sp>
    <dsp:sp modelId="{CBF6AB92-9031-45E8-9BB3-6F6C8C4EB60A}">
      <dsp:nvSpPr>
        <dsp:cNvPr id="0" name=""/>
        <dsp:cNvSpPr/>
      </dsp:nvSpPr>
      <dsp:spPr>
        <a:xfrm rot="5400000">
          <a:off x="2800350" y="247649"/>
          <a:ext cx="885824" cy="216217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latin typeface="Cambria" pitchFamily="18" charset="0"/>
              <a:ea typeface="Cambria" pitchFamily="18" charset="0"/>
            </a:rPr>
            <a:t>несоблюдение утвержденных методик прогнозирования доходов</a:t>
          </a:r>
        </a:p>
      </dsp:txBody>
      <dsp:txXfrm rot="5400000">
        <a:off x="2911078" y="358378"/>
        <a:ext cx="664368" cy="2162175"/>
      </dsp:txXfrm>
    </dsp:sp>
    <dsp:sp modelId="{18EBCCF9-E5A0-4F5A-B686-22CFB60BF46A}">
      <dsp:nvSpPr>
        <dsp:cNvPr id="0" name=""/>
        <dsp:cNvSpPr/>
      </dsp:nvSpPr>
      <dsp:spPr>
        <a:xfrm>
          <a:off x="576770" y="707512"/>
          <a:ext cx="3170808" cy="35662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ea typeface="Cambria" pitchFamily="18" charset="0"/>
            </a:rPr>
            <a:t>Контрольные и экспертно-аналитические мероприятия</a:t>
          </a:r>
          <a:endParaRPr lang="ru-RU" sz="1100" b="1" kern="1200" dirty="0">
            <a:solidFill>
              <a:schemeClr val="tx2">
                <a:lumMod val="75000"/>
              </a:schemeClr>
            </a:solidFill>
            <a:latin typeface="Cambria" pitchFamily="18" charset="0"/>
            <a:ea typeface="Cambria" pitchFamily="18" charset="0"/>
          </a:endParaRPr>
        </a:p>
      </dsp:txBody>
      <dsp:txXfrm>
        <a:off x="576770" y="707512"/>
        <a:ext cx="3170808" cy="35662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AA397E-1B6A-4C1E-8965-16BF1DA8EDCC}">
      <dsp:nvSpPr>
        <dsp:cNvPr id="0" name=""/>
        <dsp:cNvSpPr/>
      </dsp:nvSpPr>
      <dsp:spPr>
        <a:xfrm>
          <a:off x="2501" y="0"/>
          <a:ext cx="2757446" cy="37783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b="1" kern="12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не составляются либо, либо составляются несвоевременно протоколы об АП в отношении лиц, уклоняющихся от исполнения административного наказания и не уплативших административные штрафы в установленный срок </a:t>
          </a:r>
          <a:r>
            <a:rPr lang="ru-RU" sz="1200" b="1" i="1" kern="12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(ч. 1 ст. 20.25 </a:t>
          </a:r>
          <a:r>
            <a:rPr lang="ru-RU" sz="1200" b="1" i="1" kern="1200" dirty="0" err="1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КоАП</a:t>
          </a:r>
          <a:r>
            <a:rPr lang="ru-RU" sz="1200" b="1" i="1" kern="12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 РФ</a:t>
          </a:r>
          <a:r>
            <a:rPr lang="ru-RU" sz="1200" b="1" i="1" kern="1200" baseline="300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 </a:t>
          </a:r>
          <a:r>
            <a:rPr lang="ru-RU" sz="1200" b="1" i="1" kern="12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)</a:t>
          </a:r>
          <a:endParaRPr lang="ru-RU" sz="1200" b="1" kern="1200" dirty="0" smtClean="0">
            <a:solidFill>
              <a:schemeClr val="tx2">
                <a:lumMod val="50000"/>
              </a:schemeClr>
            </a:solidFill>
            <a:latin typeface="Cambria" pitchFamily="18" charset="0"/>
            <a:ea typeface="Cambria" pitchFamily="18" charset="0"/>
          </a:endParaRP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tx2">
                <a:lumMod val="50000"/>
              </a:schemeClr>
            </a:solidFill>
            <a:latin typeface="Cambria" pitchFamily="18" charset="0"/>
            <a:ea typeface="Cambria" pitchFamily="18" charset="0"/>
          </a:endParaRPr>
        </a:p>
      </dsp:txBody>
      <dsp:txXfrm>
        <a:off x="2501" y="0"/>
        <a:ext cx="2757446" cy="2968716"/>
      </dsp:txXfrm>
    </dsp:sp>
    <dsp:sp modelId="{24A9F382-CC0F-4F82-97B4-6E437A9362C2}">
      <dsp:nvSpPr>
        <dsp:cNvPr id="0" name=""/>
        <dsp:cNvSpPr/>
      </dsp:nvSpPr>
      <dsp:spPr>
        <a:xfrm>
          <a:off x="1462907" y="210151"/>
          <a:ext cx="3630462" cy="3630462"/>
        </a:xfrm>
        <a:prstGeom prst="leftCircularArrow">
          <a:avLst>
            <a:gd name="adj1" fmla="val 1355"/>
            <a:gd name="adj2" fmla="val 159996"/>
            <a:gd name="adj3" fmla="val 596216"/>
            <a:gd name="adj4" fmla="val 7685198"/>
            <a:gd name="adj5" fmla="val 15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CDE50-C6B3-4A54-B35B-84B7BC682A1B}">
      <dsp:nvSpPr>
        <dsp:cNvPr id="0" name=""/>
        <dsp:cNvSpPr/>
      </dsp:nvSpPr>
      <dsp:spPr>
        <a:xfrm>
          <a:off x="332456" y="3317694"/>
          <a:ext cx="2027458" cy="4606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" pitchFamily="18" charset="0"/>
              <a:ea typeface="Cambria" pitchFamily="18" charset="0"/>
            </a:rPr>
            <a:t>установлено</a:t>
          </a:r>
          <a:endParaRPr lang="ru-RU" sz="2000" b="1" kern="1200" dirty="0">
            <a:latin typeface="Cambria" pitchFamily="18" charset="0"/>
            <a:ea typeface="Cambria" pitchFamily="18" charset="0"/>
          </a:endParaRPr>
        </a:p>
      </dsp:txBody>
      <dsp:txXfrm>
        <a:off x="332456" y="3317694"/>
        <a:ext cx="2027458" cy="460674"/>
      </dsp:txXfrm>
    </dsp:sp>
    <dsp:sp modelId="{B34811F9-3540-4131-848E-E4A9A71B1506}">
      <dsp:nvSpPr>
        <dsp:cNvPr id="0" name=""/>
        <dsp:cNvSpPr/>
      </dsp:nvSpPr>
      <dsp:spPr>
        <a:xfrm>
          <a:off x="3010500" y="236856"/>
          <a:ext cx="2866346" cy="32931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отсутствие интереса в получении положительного результата, т.к главным администратором доходов от штрафов по вынесенным мировым судом решениям должностные лица ОГВ, составившие протокол, НЕ являются</a:t>
          </a:r>
        </a:p>
      </dsp:txBody>
      <dsp:txXfrm>
        <a:off x="3010500" y="942531"/>
        <a:ext cx="2866346" cy="2587473"/>
      </dsp:txXfrm>
    </dsp:sp>
    <dsp:sp modelId="{ACE89224-00F6-4708-8489-9476FF664C12}">
      <dsp:nvSpPr>
        <dsp:cNvPr id="0" name=""/>
        <dsp:cNvSpPr/>
      </dsp:nvSpPr>
      <dsp:spPr>
        <a:xfrm>
          <a:off x="3613971" y="-448966"/>
          <a:ext cx="3708929" cy="3708929"/>
        </a:xfrm>
        <a:prstGeom prst="circularArrow">
          <a:avLst>
            <a:gd name="adj1" fmla="val 1326"/>
            <a:gd name="adj2" fmla="val 156510"/>
            <a:gd name="adj3" fmla="val 20969892"/>
            <a:gd name="adj4" fmla="val 13877424"/>
            <a:gd name="adj5" fmla="val 154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89977-E903-4F2A-9931-2AAAD889A56D}">
      <dsp:nvSpPr>
        <dsp:cNvPr id="0" name=""/>
        <dsp:cNvSpPr/>
      </dsp:nvSpPr>
      <dsp:spPr>
        <a:xfrm>
          <a:off x="3470807" y="0"/>
          <a:ext cx="1742452" cy="5127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" pitchFamily="18" charset="0"/>
              <a:ea typeface="Cambria" pitchFamily="18" charset="0"/>
            </a:rPr>
            <a:t>причина</a:t>
          </a:r>
        </a:p>
      </dsp:txBody>
      <dsp:txXfrm>
        <a:off x="3470807" y="0"/>
        <a:ext cx="1742452" cy="512703"/>
      </dsp:txXfrm>
    </dsp:sp>
    <dsp:sp modelId="{6AE94BE0-A260-4501-9A0C-774D02C9F23F}">
      <dsp:nvSpPr>
        <dsp:cNvPr id="0" name=""/>
        <dsp:cNvSpPr/>
      </dsp:nvSpPr>
      <dsp:spPr>
        <a:xfrm>
          <a:off x="6098706" y="249095"/>
          <a:ext cx="2563791" cy="32801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rPr>
            <a:t>уточнить порядок по осуществлению полномочий главного администратора доходов и наделить полномочиями ГАДБ ОГВ, должностные лица которых составляют протоколов об АП</a:t>
          </a:r>
        </a:p>
      </dsp:txBody>
      <dsp:txXfrm>
        <a:off x="6098706" y="249095"/>
        <a:ext cx="2563791" cy="2577283"/>
      </dsp:txXfrm>
    </dsp:sp>
    <dsp:sp modelId="{7BBBAEA9-8518-4418-AADA-1A2E2D9780BA}">
      <dsp:nvSpPr>
        <dsp:cNvPr id="0" name=""/>
        <dsp:cNvSpPr/>
      </dsp:nvSpPr>
      <dsp:spPr>
        <a:xfrm>
          <a:off x="6348728" y="3212222"/>
          <a:ext cx="2044077" cy="566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" pitchFamily="18" charset="0"/>
              <a:ea typeface="Cambria" pitchFamily="18" charset="0"/>
            </a:rPr>
            <a:t>предложение</a:t>
          </a:r>
        </a:p>
      </dsp:txBody>
      <dsp:txXfrm>
        <a:off x="6348728" y="3212222"/>
        <a:ext cx="2044077" cy="566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575" tIns="45790" rIns="91575" bIns="4579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575" tIns="45790" rIns="91575" bIns="4579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3E7F2C-4ECD-4BE3-87F2-7F85857A9CAC}" type="datetimeFigureOut">
              <a:rPr lang="ru-RU"/>
              <a:pPr>
                <a:defRPr/>
              </a:pPr>
              <a:t>19.04.2024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5" tIns="45790" rIns="91575" bIns="4579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8300" cy="4473575"/>
          </a:xfrm>
          <a:prstGeom prst="rect">
            <a:avLst/>
          </a:prstGeom>
        </p:spPr>
        <p:txBody>
          <a:bodyPr vert="horz" lIns="91575" tIns="45790" rIns="91575" bIns="4579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575" tIns="45790" rIns="91575" bIns="4579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wrap="square" lIns="91575" tIns="45790" rIns="91575" bIns="4579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B592D3A-69B7-408F-9EEE-12790CD9104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D0D3C2-71CA-4BDE-B746-CCDB5F7F4143}" type="datetimeFigureOut">
              <a:rPr lang="en-US" smtClean="0"/>
              <a:pPr>
                <a:defRPr/>
              </a:pPr>
              <a:t>4/19/2024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3B87BB-66F3-4022-BD38-C165938F4D80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7.png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3.pn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chart" Target="../charts/chart2.xml"/><Relationship Id="rId7" Type="http://schemas.openxmlformats.org/officeDocument/2006/relationships/image" Target="../media/image1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10" Type="http://schemas.openxmlformats.org/officeDocument/2006/relationships/image" Target="../media/image3.png"/><Relationship Id="rId4" Type="http://schemas.openxmlformats.org/officeDocument/2006/relationships/image" Target="../media/image15.png"/><Relationship Id="rId9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0.png"/><Relationship Id="rId7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950423"/>
            <a:ext cx="9144000" cy="841075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Проскурина Светлана Викторовна</a:t>
            </a:r>
            <a:r>
              <a:rPr lang="ru-RU" sz="2000" b="1" dirty="0" smtClean="0">
                <a:latin typeface="Cambria" pitchFamily="18" charset="0"/>
                <a:ea typeface="Cambria" pitchFamily="18" charset="0"/>
              </a:rPr>
              <a:t>,</a:t>
            </a:r>
            <a:r>
              <a:rPr lang="ru-RU" sz="2400" b="1" dirty="0" smtClean="0">
                <a:latin typeface="Cambria" pitchFamily="18" charset="0"/>
                <a:ea typeface="Cambria" pitchFamily="18" charset="0"/>
              </a:rPr>
              <a:t/>
            </a:r>
            <a:br>
              <a:rPr lang="ru-RU" sz="2400" b="1" dirty="0" smtClean="0">
                <a:latin typeface="Cambria" pitchFamily="18" charset="0"/>
                <a:ea typeface="Cambria" pitchFamily="18" charset="0"/>
              </a:rPr>
            </a:b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аудитор Контрольно-счетной палаты Краснодарского края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5276" y="1884990"/>
            <a:ext cx="8524875" cy="2497481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«Практика анализа дебиторской задолженности на примере проведенных контрольных и экспертно-аналитических мероприятий»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967995" y="83748"/>
            <a:ext cx="7228708" cy="46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Контрольно-счетная палата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Краснодарского края</a:t>
            </a:r>
            <a:endParaRPr kumimoji="0" lang="en-US" sz="28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object 45"/>
          <p:cNvPicPr/>
          <p:nvPr/>
        </p:nvPicPr>
        <p:blipFill rotWithShape="1">
          <a:blip r:embed="rId2" cstate="print"/>
          <a:srcRect b="66585"/>
          <a:stretch/>
        </p:blipFill>
        <p:spPr>
          <a:xfrm>
            <a:off x="2261912" y="4158532"/>
            <a:ext cx="6810374" cy="731090"/>
          </a:xfrm>
          <a:prstGeom prst="rect">
            <a:avLst/>
          </a:prstGeom>
        </p:spPr>
      </p:pic>
      <p:pic>
        <p:nvPicPr>
          <p:cNvPr id="7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0632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j-cs"/>
              </a:rPr>
              <a:t>Система оценки мер по недопущению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mbria" pitchFamily="18" charset="0"/>
                <a:ea typeface="Cambria" pitchFamily="18" charset="0"/>
                <a:cs typeface="+mj-cs"/>
              </a:rPr>
              <a:t>увеличения объемов накопленной дебиторской задолженности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mbria" pitchFamily="18" charset="0"/>
              <a:ea typeface="Cambria" pitchFamily="18" charset="0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19382" y="402078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10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6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3209" t="38522" r="29785" b="37757"/>
          <a:stretch>
            <a:fillRect/>
          </a:stretch>
        </p:blipFill>
        <p:spPr bwMode="auto">
          <a:xfrm>
            <a:off x="158403" y="1049525"/>
            <a:ext cx="2223247" cy="131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152402" y="2185481"/>
          <a:ext cx="3148517" cy="651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991848" y="2436779"/>
            <a:ext cx="655369" cy="202659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71217" y="992221"/>
            <a:ext cx="60506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Показатель </a:t>
            </a:r>
            <a:r>
              <a:rPr lang="ru-RU" sz="1600" b="1" u="sng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регионального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уровня </a:t>
            </a:r>
          </a:p>
          <a:p>
            <a:r>
              <a:rPr lang="ru-RU" sz="1200" dirty="0" smtClean="0">
                <a:latin typeface="Cambria" pitchFamily="18" charset="0"/>
                <a:ea typeface="Cambria" pitchFamily="18" charset="0"/>
              </a:rPr>
              <a:t>(приказ Минфина КК от 28.12.2020 № 494 )</a:t>
            </a:r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:</a:t>
            </a:r>
          </a:p>
          <a:p>
            <a:pPr marL="342900" indent="-342900" algn="just">
              <a:buAutoNum type="arabicPeriod"/>
            </a:pPr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Качество управления просроченной дебиторской задолженностью бюджета КК.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! </a:t>
            </a:r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Негативным считается рост просроченной дебиторской задолженности по платежам в бюджет</a:t>
            </a:r>
          </a:p>
          <a:p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Показатели </a:t>
            </a:r>
            <a:r>
              <a:rPr lang="ru-RU" sz="1600" b="1" u="sng" dirty="0" smtClean="0">
                <a:latin typeface="Cambria" pitchFamily="18" charset="0"/>
                <a:ea typeface="Cambria" pitchFamily="18" charset="0"/>
              </a:rPr>
              <a:t>федерального</a:t>
            </a:r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уровня </a:t>
            </a:r>
          </a:p>
          <a:p>
            <a:r>
              <a:rPr lang="ru-RU" sz="1200" dirty="0" smtClean="0">
                <a:latin typeface="Cambria" pitchFamily="18" charset="0"/>
                <a:ea typeface="Cambria" pitchFamily="18" charset="0"/>
              </a:rPr>
              <a:t>(приказ Минфина России от 18.06.2020 № 112н)</a:t>
            </a:r>
            <a:r>
              <a:rPr lang="ru-RU" sz="1600" b="1" dirty="0" smtClean="0">
                <a:latin typeface="Cambria" pitchFamily="18" charset="0"/>
                <a:ea typeface="Cambria" pitchFamily="18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Качество управления просроченной дебиторской задолженностью по платежам в бюджет.</a:t>
            </a:r>
          </a:p>
          <a:p>
            <a:pPr marL="342900" indent="-342900">
              <a:buFontTx/>
              <a:buAutoNum type="arabicPeriod"/>
            </a:pPr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Эффективность управления дебиторской задолженностью по доходам.</a:t>
            </a:r>
          </a:p>
          <a:p>
            <a:pPr marL="342900" indent="-342900">
              <a:buFontTx/>
              <a:buAutoNum type="arabicPeriod"/>
            </a:pPr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Качество администрирования дебиторской задолженности по доходам.</a:t>
            </a:r>
          </a:p>
          <a:p>
            <a:pPr marL="342900" indent="-342900">
              <a:buFontTx/>
              <a:buAutoNum type="arabicPeriod"/>
            </a:pPr>
            <a:r>
              <a:rPr lang="ru-RU" sz="1500" b="1" dirty="0" smtClean="0">
                <a:latin typeface="Cambria" pitchFamily="18" charset="0"/>
                <a:ea typeface="Cambria" pitchFamily="18" charset="0"/>
              </a:rPr>
              <a:t>Доля сомнительной дебиторской задолженности по доходам.</a:t>
            </a:r>
          </a:p>
          <a:p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122" t="32192" r="5506" b="57568"/>
          <a:stretch>
            <a:fillRect/>
          </a:stretch>
        </p:blipFill>
        <p:spPr bwMode="auto">
          <a:xfrm>
            <a:off x="279051" y="2678350"/>
            <a:ext cx="2178805" cy="37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10248" y="3099881"/>
            <a:ext cx="3108084" cy="17574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u="sng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где: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S </a:t>
            </a:r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-</a:t>
            </a:r>
            <a:r>
              <a:rPr lang="en-US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итоговая оценка качества управления задолженностью</a:t>
            </a:r>
          </a:p>
          <a:p>
            <a:pPr algn="just">
              <a:buClr>
                <a:srgbClr val="C00000"/>
              </a:buClr>
            </a:pPr>
            <a:endParaRPr lang="ru-RU" sz="1400" b="1" dirty="0" smtClean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Si  - </a:t>
            </a:r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оценка показателя качества управления дебиторской задолженностью</a:t>
            </a:r>
          </a:p>
          <a:p>
            <a:pPr algn="just">
              <a:buClr>
                <a:srgbClr val="C00000"/>
              </a:buClr>
            </a:pPr>
            <a:endParaRPr lang="ru-RU" sz="1400" b="1" dirty="0" smtClean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Ki</a:t>
            </a:r>
            <a:r>
              <a:rPr lang="en-US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– вес показателя в оценке </a:t>
            </a:r>
            <a:endParaRPr lang="ru-RU" sz="1400" b="1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трелка вниз 10"/>
          <p:cNvSpPr/>
          <p:nvPr/>
        </p:nvSpPr>
        <p:spPr>
          <a:xfrm>
            <a:off x="797865" y="3462619"/>
            <a:ext cx="1308831" cy="416857"/>
          </a:xfrm>
          <a:prstGeom prst="down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Picture 2" descr="Коллекция символов закон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70258"/>
            <a:ext cx="3666564" cy="2278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818" y="0"/>
            <a:ext cx="7504981" cy="106322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Нормативное правовое регулирование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19382" y="402078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11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26D57B4-BA65-4C54-B34F-C658E8492865}"/>
              </a:ext>
            </a:extLst>
          </p:cNvPr>
          <p:cNvSpPr txBox="1"/>
          <p:nvPr/>
        </p:nvSpPr>
        <p:spPr>
          <a:xfrm>
            <a:off x="125512" y="3950533"/>
            <a:ext cx="3904309" cy="707886"/>
          </a:xfrm>
          <a:prstGeom prst="rect">
            <a:avLst/>
          </a:prstGeom>
          <a:solidFill>
            <a:srgbClr val="002060"/>
          </a:solidFill>
          <a:ln w="12700">
            <a:noFill/>
          </a:ln>
          <a:effectLst>
            <a:outerShdw blurRad="107950" dist="12700" dir="5400000" algn="ctr">
              <a:srgbClr val="000000"/>
            </a:outerShdw>
            <a:softEdge rad="127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88900"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ФЕДЕРАЛЬНЫЕ СТАНДАРТЫ БЮДЖЕТНОГО УЧЕТА</a:t>
            </a:r>
            <a:endParaRPr lang="en-US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221929" y="3119718"/>
          <a:ext cx="2566095" cy="604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1324588" y="3056429"/>
          <a:ext cx="2279223" cy="647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9418" y="1018163"/>
            <a:ext cx="6140155" cy="402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: скругленные углы 39">
            <a:extLst>
              <a:ext uri="{FF2B5EF4-FFF2-40B4-BE49-F238E27FC236}">
                <a16:creationId xmlns="" xmlns:a16="http://schemas.microsoft.com/office/drawing/2014/main" id="{04DBA5C9-3979-4DB8-B545-DD186C8A1B8A}"/>
              </a:ext>
            </a:extLst>
          </p:cNvPr>
          <p:cNvSpPr/>
          <p:nvPr/>
        </p:nvSpPr>
        <p:spPr>
          <a:xfrm>
            <a:off x="1667435" y="2912008"/>
            <a:ext cx="1312877" cy="196208"/>
          </a:xfrm>
          <a:prstGeom prst="roundRect">
            <a:avLst>
              <a:gd name="adj" fmla="val 50000"/>
            </a:avLst>
          </a:prstGeom>
          <a:solidFill>
            <a:srgbClr val="6D86BD"/>
          </a:solidFill>
          <a:ln>
            <a:solidFill>
              <a:srgbClr val="EAEFF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: скругленные углы 39">
            <a:extLst>
              <a:ext uri="{FF2B5EF4-FFF2-40B4-BE49-F238E27FC236}">
                <a16:creationId xmlns="" xmlns:a16="http://schemas.microsoft.com/office/drawing/2014/main" id="{04DBA5C9-3979-4DB8-B545-DD186C8A1B8A}"/>
              </a:ext>
            </a:extLst>
          </p:cNvPr>
          <p:cNvSpPr/>
          <p:nvPr/>
        </p:nvSpPr>
        <p:spPr>
          <a:xfrm>
            <a:off x="6275321" y="2912008"/>
            <a:ext cx="1312877" cy="196208"/>
          </a:xfrm>
          <a:prstGeom prst="roundRect">
            <a:avLst>
              <a:gd name="adj" fmla="val 50000"/>
            </a:avLst>
          </a:prstGeom>
          <a:solidFill>
            <a:srgbClr val="6D86BD"/>
          </a:solidFill>
          <a:ln>
            <a:solidFill>
              <a:srgbClr val="EAEFF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Above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419382" y="440987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12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6928" y="255503"/>
            <a:ext cx="7401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ПРОГРАММА МЕРОПРИЯТИЯ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03761" y="1549940"/>
            <a:ext cx="1828799" cy="116732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5643" y="1588851"/>
            <a:ext cx="1646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Общая структура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Программы КМ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968993" y="2106050"/>
            <a:ext cx="7082118" cy="22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70435" y="1063203"/>
            <a:ext cx="3106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Анализ документов, которые регламентируют организацию работы с дебиторской задолженностью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2983439" y="1992426"/>
            <a:ext cx="241540" cy="20056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4831869" y="1983027"/>
            <a:ext cx="241540" cy="20056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7457802" y="2002008"/>
            <a:ext cx="241540" cy="200564"/>
          </a:xfrm>
          <a:prstGeom prst="diamo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582833" y="2081719"/>
            <a:ext cx="292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Организация работы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с дебиторской задолженностью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85140" y="1075888"/>
            <a:ext cx="2641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Анализ мер, принимаемых объектом контроля по сокращению задолженности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313" y="3741905"/>
            <a:ext cx="3346317" cy="584775"/>
          </a:xfrm>
          <a:prstGeom prst="rect">
            <a:avLst/>
          </a:prstGeom>
          <a:solidFill>
            <a:srgbClr val="6D86BD"/>
          </a:solidFill>
          <a:ln>
            <a:solidFill>
              <a:srgbClr val="EAEFF7"/>
            </a:solidFill>
          </a:ln>
          <a:scene3d>
            <a:camera prst="obliqueTopRigh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ОБРАЗОВАТЕЛЬНАЯ ПЛАТФОРМА</a:t>
            </a:r>
            <a:endParaRPr lang="ru-RU" sz="16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9962" y="4371175"/>
            <a:ext cx="3384668" cy="584775"/>
          </a:xfrm>
          <a:prstGeom prst="rect">
            <a:avLst/>
          </a:prstGeom>
          <a:solidFill>
            <a:srgbClr val="6D86BD"/>
          </a:solidFill>
          <a:scene3d>
            <a:camera prst="obliqueTopRigh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Управление дебиторской задолженностью по доходам</a:t>
            </a:r>
            <a:endParaRPr lang="ru-RU" sz="16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5361" y="3787302"/>
            <a:ext cx="3579780" cy="523220"/>
          </a:xfrm>
          <a:prstGeom prst="rect">
            <a:avLst/>
          </a:prstGeom>
          <a:solidFill>
            <a:srgbClr val="6D86BD"/>
          </a:solidFill>
          <a:ln>
            <a:solidFill>
              <a:srgbClr val="EAEFF7"/>
            </a:solidFill>
          </a:ln>
          <a:scene3d>
            <a:camera prst="obliqueTopRigh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БИБЛИОТЕКА</a:t>
            </a:r>
            <a:r>
              <a:rPr lang="ru-RU" sz="3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5</a:t>
            </a:r>
          </a:p>
          <a:p>
            <a:pPr algn="ctr"/>
            <a:endParaRPr lang="ru-RU" sz="500" b="1" dirty="0" smtClean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  <a:p>
            <a:pPr algn="ctr"/>
            <a:endParaRPr lang="ru-RU" sz="500" b="1" dirty="0" smtClean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95807" y="4340934"/>
            <a:ext cx="3585881" cy="584775"/>
          </a:xfrm>
          <a:prstGeom prst="rect">
            <a:avLst/>
          </a:prstGeom>
          <a:solidFill>
            <a:srgbClr val="6D86BD"/>
          </a:solidFill>
          <a:scene3d>
            <a:camera prst="obliqueTopRigh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Вопросы управления дебиторской задолженностью по доходам</a:t>
            </a:r>
            <a:endParaRPr lang="ru-RU" sz="16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9" name="Прямоугольник: скругленные углы 9">
            <a:extLst>
              <a:ext uri="{FF2B5EF4-FFF2-40B4-BE49-F238E27FC236}">
                <a16:creationId xmlns="" xmlns:a16="http://schemas.microsoft.com/office/drawing/2014/main" id="{E7CBDC92-1E99-40C4-886D-B51AE33C8BC2}"/>
              </a:ext>
            </a:extLst>
          </p:cNvPr>
          <p:cNvSpPr/>
          <p:nvPr/>
        </p:nvSpPr>
        <p:spPr>
          <a:xfrm rot="16200000">
            <a:off x="1369154" y="3214821"/>
            <a:ext cx="857412" cy="261610"/>
          </a:xfrm>
          <a:prstGeom prst="roundRect">
            <a:avLst>
              <a:gd name="adj" fmla="val 50000"/>
            </a:avLst>
          </a:prstGeom>
          <a:solidFill>
            <a:srgbClr val="6D86BD"/>
          </a:solidFill>
          <a:ln>
            <a:solidFill>
              <a:srgbClr val="EAEFF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: скругленные углы 9">
            <a:extLst>
              <a:ext uri="{FF2B5EF4-FFF2-40B4-BE49-F238E27FC236}">
                <a16:creationId xmlns="" xmlns:a16="http://schemas.microsoft.com/office/drawing/2014/main" id="{E7CBDC92-1E99-40C4-886D-B51AE33C8BC2}"/>
              </a:ext>
            </a:extLst>
          </p:cNvPr>
          <p:cNvSpPr/>
          <p:nvPr/>
        </p:nvSpPr>
        <p:spPr>
          <a:xfrm rot="16200000">
            <a:off x="7010288" y="3243861"/>
            <a:ext cx="888596" cy="261610"/>
          </a:xfrm>
          <a:prstGeom prst="roundRect">
            <a:avLst>
              <a:gd name="adj" fmla="val 50000"/>
            </a:avLst>
          </a:prstGeom>
          <a:solidFill>
            <a:srgbClr val="6D86BD"/>
          </a:solidFill>
          <a:ln>
            <a:solidFill>
              <a:srgbClr val="EAEFF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s://sun9-62.userapi.com/impg/-7rhSnjexReegVr2gnZOeOOUIZWG6lc2yz2o_w/OqlS_1Jf4bw.jpg?size=604x209&amp;quality=96&amp;sign=21fdb1c628e4882d176211995686e2a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4239" y="2609354"/>
            <a:ext cx="3742840" cy="1157730"/>
          </a:xfrm>
          <a:prstGeom prst="rect">
            <a:avLst/>
          </a:prstGeom>
          <a:noFill/>
          <a:ln>
            <a:solidFill>
              <a:srgbClr val="6D86BD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23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blog.visionweb.com/hs-fs/hub/136970/file-220033510-jpg/images/istock_000016991430x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71" t="6639" r="6404" b="5985"/>
          <a:stretch>
            <a:fillRect/>
          </a:stretch>
        </p:blipFill>
        <p:spPr bwMode="auto">
          <a:xfrm>
            <a:off x="183297" y="960226"/>
            <a:ext cx="8839200" cy="38862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419382" y="415047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13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0830" y="252323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Объекты контроля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85364" y="1109381"/>
            <a:ext cx="5737412" cy="860612"/>
          </a:xfrm>
          <a:prstGeom prst="rect">
            <a:avLst/>
          </a:prstGeom>
          <a:solidFill>
            <a:srgbClr val="3E6EA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2259" y="1182454"/>
            <a:ext cx="5665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Проверка полноты и достоверности отчетности ГАБС и консолидированной отчетности </a:t>
            </a:r>
          </a:p>
        </p:txBody>
      </p:sp>
      <p:sp>
        <p:nvSpPr>
          <p:cNvPr id="14" name="Прямоугольник с одним вырезанным углом 13"/>
          <p:cNvSpPr/>
          <p:nvPr/>
        </p:nvSpPr>
        <p:spPr>
          <a:xfrm>
            <a:off x="1861226" y="2490642"/>
            <a:ext cx="3064976" cy="1199383"/>
          </a:xfrm>
          <a:prstGeom prst="snip1Rect">
            <a:avLst/>
          </a:prstGeom>
          <a:solidFill>
            <a:srgbClr val="3E6EA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одним вырезанным углом 14"/>
          <p:cNvSpPr/>
          <p:nvPr/>
        </p:nvSpPr>
        <p:spPr>
          <a:xfrm>
            <a:off x="5305076" y="3917004"/>
            <a:ext cx="2872643" cy="923956"/>
          </a:xfrm>
          <a:prstGeom prst="snip1Rect">
            <a:avLst/>
          </a:prstGeom>
          <a:solidFill>
            <a:srgbClr val="3E6EA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5252936" y="2503627"/>
            <a:ext cx="2904181" cy="1179914"/>
          </a:xfrm>
          <a:prstGeom prst="snip1Rect">
            <a:avLst/>
          </a:prstGeom>
          <a:solidFill>
            <a:srgbClr val="3E6EA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828800" y="2420801"/>
            <a:ext cx="303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6 ГАДБ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федеральные 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органы власти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89175" y="2431915"/>
            <a:ext cx="27969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37 ГАДБ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органы исполнительной власти края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25035" y="3858638"/>
            <a:ext cx="27969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34 АДБ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Подведомственные ГАДБ администраторы</a:t>
            </a:r>
          </a:p>
        </p:txBody>
      </p:sp>
      <p:sp>
        <p:nvSpPr>
          <p:cNvPr id="34" name="Стрелка влево 33"/>
          <p:cNvSpPr/>
          <p:nvPr/>
        </p:nvSpPr>
        <p:spPr>
          <a:xfrm rot="16200000" flipV="1">
            <a:off x="6439279" y="2069182"/>
            <a:ext cx="473413" cy="329874"/>
          </a:xfrm>
          <a:prstGeom prst="leftArrow">
            <a:avLst>
              <a:gd name="adj1" fmla="val 32845"/>
              <a:gd name="adj2" fmla="val 62384"/>
            </a:avLst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Стрелка влево 23"/>
          <p:cNvSpPr/>
          <p:nvPr/>
        </p:nvSpPr>
        <p:spPr>
          <a:xfrm rot="16200000" flipV="1">
            <a:off x="3617586" y="2037421"/>
            <a:ext cx="440987" cy="322057"/>
          </a:xfrm>
          <a:prstGeom prst="leftArrow">
            <a:avLst>
              <a:gd name="adj1" fmla="val 32845"/>
              <a:gd name="adj2" fmla="val 62384"/>
            </a:avLst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Стрелка влево 34"/>
          <p:cNvSpPr/>
          <p:nvPr/>
        </p:nvSpPr>
        <p:spPr>
          <a:xfrm rot="16200000" flipV="1">
            <a:off x="6574223" y="3600904"/>
            <a:ext cx="220495" cy="372793"/>
          </a:xfrm>
          <a:prstGeom prst="leftArrow">
            <a:avLst>
              <a:gd name="adj1" fmla="val 32845"/>
              <a:gd name="adj2" fmla="val 62384"/>
            </a:avLst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Выноска 2 (без границы) 27"/>
          <p:cNvSpPr/>
          <p:nvPr/>
        </p:nvSpPr>
        <p:spPr>
          <a:xfrm>
            <a:off x="3854825" y="1795670"/>
            <a:ext cx="5047129" cy="286847"/>
          </a:xfrm>
          <a:prstGeom prst="callout2">
            <a:avLst>
              <a:gd name="adj1" fmla="val 5580"/>
              <a:gd name="adj2" fmla="val -2052"/>
              <a:gd name="adj3" fmla="val 6847"/>
              <a:gd name="adj4" fmla="val -8305"/>
              <a:gd name="adj5" fmla="val 9158"/>
              <a:gd name="adj6" fmla="val -52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179388" algn="just"/>
            <a:r>
              <a:rPr lang="ru-RU" sz="13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необеспечение</a:t>
            </a:r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достоверного раскрытия в бюджетной (финансовой) отчетности сведений о просроченной ДЗ по доходам </a:t>
            </a:r>
          </a:p>
        </p:txBody>
      </p:sp>
      <p:sp>
        <p:nvSpPr>
          <p:cNvPr id="31" name="Выноска 2 (без границы) 30"/>
          <p:cNvSpPr/>
          <p:nvPr/>
        </p:nvSpPr>
        <p:spPr>
          <a:xfrm>
            <a:off x="3854825" y="3233530"/>
            <a:ext cx="5020235" cy="327908"/>
          </a:xfrm>
          <a:prstGeom prst="callout2">
            <a:avLst>
              <a:gd name="adj1" fmla="val 44226"/>
              <a:gd name="adj2" fmla="val -290"/>
              <a:gd name="adj3" fmla="val 44916"/>
              <a:gd name="adj4" fmla="val -6320"/>
              <a:gd name="adj5" fmla="val 43735"/>
              <a:gd name="adj6" fmla="val -12383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179388" algn="just"/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наличие в учете просроченной ДЗ ликвидированных организаций, должников-банкротов</a:t>
            </a:r>
          </a:p>
        </p:txBody>
      </p:sp>
      <p:sp>
        <p:nvSpPr>
          <p:cNvPr id="30" name="Выноска 2 (без границы) 29"/>
          <p:cNvSpPr/>
          <p:nvPr/>
        </p:nvSpPr>
        <p:spPr>
          <a:xfrm>
            <a:off x="3863788" y="2723322"/>
            <a:ext cx="5002306" cy="366842"/>
          </a:xfrm>
          <a:prstGeom prst="callout2">
            <a:avLst>
              <a:gd name="adj1" fmla="val 8945"/>
              <a:gd name="adj2" fmla="val -1693"/>
              <a:gd name="adj3" fmla="val 9504"/>
              <a:gd name="adj4" fmla="val -6996"/>
              <a:gd name="adj5" fmla="val 8353"/>
              <a:gd name="adj6" fmla="val -10859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179388" algn="just"/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признание ДЗ безнадежной к взысканию и ее списание с баланса либо </a:t>
            </a:r>
            <a:r>
              <a:rPr lang="ru-RU" sz="13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забалансового</a:t>
            </a:r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счета при отсутствии на то оснований</a:t>
            </a:r>
          </a:p>
        </p:txBody>
      </p:sp>
      <p:sp>
        <p:nvSpPr>
          <p:cNvPr id="29" name="Выноска 2 (без границы) 28"/>
          <p:cNvSpPr/>
          <p:nvPr/>
        </p:nvSpPr>
        <p:spPr>
          <a:xfrm>
            <a:off x="3854825" y="2232990"/>
            <a:ext cx="5020234" cy="317639"/>
          </a:xfrm>
          <a:prstGeom prst="callout2">
            <a:avLst>
              <a:gd name="adj1" fmla="val 9901"/>
              <a:gd name="adj2" fmla="val -3755"/>
              <a:gd name="adj3" fmla="val 9247"/>
              <a:gd name="adj4" fmla="val -5623"/>
              <a:gd name="adj5" fmla="val 22874"/>
              <a:gd name="adj6" fmla="val -10224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179388" algn="just"/>
            <a:r>
              <a:rPr lang="ru-RU" sz="13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неотнесение</a:t>
            </a:r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ДЗ к категории «просроченной» или «сомнительной» при наличии оснований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19382" y="437323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14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6764" y="185529"/>
            <a:ext cx="6500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Примеры выявленных нарушений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1717" y="1059782"/>
            <a:ext cx="498437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just"/>
            <a:r>
              <a:rPr lang="ru-RU" sz="13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неначисление</a:t>
            </a:r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ДЗ, несвоевременное представление документов, подтверждающих возникновение прав требования</a:t>
            </a:r>
          </a:p>
        </p:txBody>
      </p:sp>
      <p:sp>
        <p:nvSpPr>
          <p:cNvPr id="32" name="Выноска 2 (без границы) 31"/>
          <p:cNvSpPr/>
          <p:nvPr/>
        </p:nvSpPr>
        <p:spPr>
          <a:xfrm>
            <a:off x="3863789" y="3650974"/>
            <a:ext cx="5047129" cy="379341"/>
          </a:xfrm>
          <a:prstGeom prst="callout2">
            <a:avLst>
              <a:gd name="adj1" fmla="val 47181"/>
              <a:gd name="adj2" fmla="val -628"/>
              <a:gd name="adj3" fmla="val 46393"/>
              <a:gd name="adj4" fmla="val -5981"/>
              <a:gd name="adj5" fmla="val 12705"/>
              <a:gd name="adj6" fmla="val -117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179388" algn="just"/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непринятие мер для взыскания задолженности, учтенной на </a:t>
            </a:r>
            <a:r>
              <a:rPr lang="ru-RU" sz="13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забалансовом</a:t>
            </a:r>
            <a:r>
              <a:rPr lang="ru-RU" sz="13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счете   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52392" y="1129549"/>
            <a:ext cx="2940424" cy="2918012"/>
          </a:xfrm>
          <a:prstGeom prst="roundRect">
            <a:avLst/>
          </a:prstGeom>
          <a:solidFill>
            <a:schemeClr val="accent1"/>
          </a:solidFill>
          <a:ln w="66675" cmpd="dbl">
            <a:solidFill>
              <a:srgbClr val="EAEFF7"/>
            </a:solidFill>
            <a:prstDash val="lgDashDotDot"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107566" y="1166191"/>
            <a:ext cx="2877670" cy="267765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 algn="ctr">
              <a:buClr>
                <a:srgbClr val="3E52A0"/>
              </a:buClr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Системные (типовые) нарушения, которые выявляются ежегодно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innerShdw blurRad="114300">
                  <a:prstClr val="black"/>
                </a:innerShdw>
              </a:effectLst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6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1080" y="1105327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0044" y="1562542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3144" y="2127333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1079" y="2618170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2109" y="3142618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3139" y="3660343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259976" y="4094630"/>
            <a:ext cx="8624048" cy="2218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Выноска 2 (без границы) 34"/>
          <p:cNvSpPr/>
          <p:nvPr/>
        </p:nvSpPr>
        <p:spPr>
          <a:xfrm>
            <a:off x="304801" y="4087907"/>
            <a:ext cx="8417859" cy="221875"/>
          </a:xfrm>
          <a:prstGeom prst="callout2">
            <a:avLst>
              <a:gd name="adj1" fmla="val 47181"/>
              <a:gd name="adj2" fmla="val -628"/>
              <a:gd name="adj3" fmla="val 46393"/>
              <a:gd name="adj4" fmla="val -5981"/>
              <a:gd name="adj5" fmla="val 12705"/>
              <a:gd name="adj6" fmla="val -117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ПРОВЕРКА проводится по: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959224" y="4350124"/>
            <a:ext cx="8965" cy="470647"/>
          </a:xfrm>
          <a:prstGeom prst="line">
            <a:avLst/>
          </a:prstGeom>
          <a:ln w="28575">
            <a:solidFill>
              <a:srgbClr val="002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977152" y="4464422"/>
            <a:ext cx="726141" cy="0"/>
          </a:xfrm>
          <a:prstGeom prst="straightConnector1">
            <a:avLst/>
          </a:prstGeom>
          <a:ln w="25400">
            <a:solidFill>
              <a:srgbClr val="00257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977148" y="4800602"/>
            <a:ext cx="726147" cy="3"/>
          </a:xfrm>
          <a:prstGeom prst="straightConnector1">
            <a:avLst/>
          </a:prstGeom>
          <a:ln w="25400">
            <a:solidFill>
              <a:srgbClr val="00257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Выноска 2 (без границы) 45"/>
          <p:cNvSpPr/>
          <p:nvPr/>
        </p:nvSpPr>
        <p:spPr>
          <a:xfrm>
            <a:off x="1766047" y="4336679"/>
            <a:ext cx="7001435" cy="208427"/>
          </a:xfrm>
          <a:prstGeom prst="callout2">
            <a:avLst>
              <a:gd name="adj1" fmla="val 47181"/>
              <a:gd name="adj2" fmla="val -628"/>
              <a:gd name="adj3" fmla="val 46393"/>
              <a:gd name="adj4" fmla="val -5981"/>
              <a:gd name="adj5" fmla="val 12705"/>
              <a:gd name="adj6" fmla="val -117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структуре задолженности (в разрезе видов </a:t>
            </a:r>
            <a:r>
              <a:rPr lang="ru-RU" sz="14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администрируемых</a:t>
            </a:r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доходов) </a:t>
            </a:r>
          </a:p>
        </p:txBody>
      </p:sp>
      <p:sp>
        <p:nvSpPr>
          <p:cNvPr id="47" name="Выноска 2 (без границы) 46"/>
          <p:cNvSpPr/>
          <p:nvPr/>
        </p:nvSpPr>
        <p:spPr>
          <a:xfrm>
            <a:off x="1775007" y="4558558"/>
            <a:ext cx="7001435" cy="389963"/>
          </a:xfrm>
          <a:prstGeom prst="callout2">
            <a:avLst>
              <a:gd name="adj1" fmla="val 47181"/>
              <a:gd name="adj2" fmla="val -628"/>
              <a:gd name="adj3" fmla="val 46393"/>
              <a:gd name="adj4" fmla="val -5981"/>
              <a:gd name="adj5" fmla="val 12705"/>
              <a:gd name="adj6" fmla="val -117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виду задолженности (баланс: текущая, долгосрочная, просроченная; </a:t>
            </a:r>
            <a:r>
              <a:rPr lang="ru-RU" sz="14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забаланс</a:t>
            </a:r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: сомнительная, безнадежная к взысканию) </a:t>
            </a:r>
          </a:p>
        </p:txBody>
      </p:sp>
      <p:pic>
        <p:nvPicPr>
          <p:cNvPr id="36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Выноска 2 (без границы) 27"/>
          <p:cNvSpPr/>
          <p:nvPr/>
        </p:nvSpPr>
        <p:spPr>
          <a:xfrm>
            <a:off x="3854825" y="1478604"/>
            <a:ext cx="5047129" cy="578792"/>
          </a:xfrm>
          <a:prstGeom prst="callout2">
            <a:avLst>
              <a:gd name="adj1" fmla="val 5580"/>
              <a:gd name="adj2" fmla="val -2052"/>
              <a:gd name="adj3" fmla="val 6847"/>
              <a:gd name="adj4" fmla="val -8305"/>
              <a:gd name="adj5" fmla="val 9158"/>
              <a:gd name="adj6" fmla="val -52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268288" algn="just"/>
            <a:r>
              <a:rPr lang="ru-RU" sz="12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ненаправление</a:t>
            </a:r>
            <a:r>
              <a:rPr lang="ru-RU" sz="12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исполнительных документов, для взыскания средств бюджета, в соответствующий орган Федерального казначейства, главному распорядителю средств бюджета или финансовый орган </a:t>
            </a:r>
          </a:p>
        </p:txBody>
      </p:sp>
      <p:sp>
        <p:nvSpPr>
          <p:cNvPr id="31" name="Выноска 2 (без границы) 30"/>
          <p:cNvSpPr/>
          <p:nvPr/>
        </p:nvSpPr>
        <p:spPr>
          <a:xfrm>
            <a:off x="3854825" y="3249037"/>
            <a:ext cx="5020235" cy="419981"/>
          </a:xfrm>
          <a:prstGeom prst="callout2">
            <a:avLst>
              <a:gd name="adj1" fmla="val 44226"/>
              <a:gd name="adj2" fmla="val -290"/>
              <a:gd name="adj3" fmla="val 44916"/>
              <a:gd name="adj4" fmla="val -6320"/>
              <a:gd name="adj5" fmla="val 43735"/>
              <a:gd name="adj6" fmla="val -12383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268288" algn="just"/>
            <a:r>
              <a:rPr lang="ru-RU" sz="12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исчисление размеров арендной платы за земельные участки в нарушение требований нормативных правовых актов  </a:t>
            </a:r>
          </a:p>
        </p:txBody>
      </p:sp>
      <p:sp>
        <p:nvSpPr>
          <p:cNvPr id="30" name="Выноска 2 (без границы) 29"/>
          <p:cNvSpPr/>
          <p:nvPr/>
        </p:nvSpPr>
        <p:spPr>
          <a:xfrm>
            <a:off x="3863788" y="2801566"/>
            <a:ext cx="5002306" cy="382730"/>
          </a:xfrm>
          <a:prstGeom prst="callout2">
            <a:avLst>
              <a:gd name="adj1" fmla="val 8945"/>
              <a:gd name="adj2" fmla="val -1693"/>
              <a:gd name="adj3" fmla="val 9504"/>
              <a:gd name="adj4" fmla="val -6996"/>
              <a:gd name="adj5" fmla="val 8353"/>
              <a:gd name="adj6" fmla="val -10859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268288" algn="just"/>
            <a:r>
              <a:rPr lang="ru-RU" sz="12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непринятие мер для установления лиц, самовольно использующих земельные участки, без оплаты земельных платежей</a:t>
            </a:r>
          </a:p>
        </p:txBody>
      </p:sp>
      <p:sp>
        <p:nvSpPr>
          <p:cNvPr id="29" name="Выноска 2 (без границы) 28"/>
          <p:cNvSpPr/>
          <p:nvPr/>
        </p:nvSpPr>
        <p:spPr>
          <a:xfrm>
            <a:off x="3854825" y="2185481"/>
            <a:ext cx="5020234" cy="492900"/>
          </a:xfrm>
          <a:prstGeom prst="callout2">
            <a:avLst>
              <a:gd name="adj1" fmla="val 9901"/>
              <a:gd name="adj2" fmla="val -3755"/>
              <a:gd name="adj3" fmla="val 9247"/>
              <a:gd name="adj4" fmla="val -5623"/>
              <a:gd name="adj5" fmla="val 22874"/>
              <a:gd name="adj6" fmla="val -10224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268288" algn="just"/>
            <a:r>
              <a:rPr lang="ru-RU" sz="12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ненаправление</a:t>
            </a:r>
            <a:r>
              <a:rPr lang="ru-RU" sz="12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 сведений для возбуждения исполнительного производства или для включения долговых обязательств в реестр требований кредиторов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19382" y="402077"/>
            <a:ext cx="7246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154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0830" y="149157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Примеры выявленных нарушений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1717" y="1019440"/>
            <a:ext cx="498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68288" algn="just"/>
            <a:r>
              <a:rPr lang="ru-RU" sz="12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непринятие должных мер по взысканию задолженности в досудебном и в судебном порядках</a:t>
            </a:r>
            <a:endParaRPr lang="ru-RU" sz="1200" b="1" dirty="0">
              <a:solidFill>
                <a:srgbClr val="00257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2" name="Выноска 2 (без границы) 31"/>
          <p:cNvSpPr/>
          <p:nvPr/>
        </p:nvSpPr>
        <p:spPr>
          <a:xfrm>
            <a:off x="3865123" y="3651115"/>
            <a:ext cx="5045796" cy="408562"/>
          </a:xfrm>
          <a:prstGeom prst="callout2">
            <a:avLst>
              <a:gd name="adj1" fmla="val 47181"/>
              <a:gd name="adj2" fmla="val -628"/>
              <a:gd name="adj3" fmla="val 46393"/>
              <a:gd name="adj4" fmla="val -5981"/>
              <a:gd name="adj5" fmla="val 12705"/>
              <a:gd name="adj6" fmla="val -117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268288" algn="just"/>
            <a:r>
              <a:rPr lang="ru-RU" sz="12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отсутствие должного взаимодействия с органами принудительного исполнения судебных актов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52392" y="1129549"/>
            <a:ext cx="2940424" cy="2918012"/>
          </a:xfrm>
          <a:prstGeom prst="roundRect">
            <a:avLst/>
          </a:prstGeom>
          <a:solidFill>
            <a:schemeClr val="accent1"/>
          </a:solidFill>
          <a:ln w="66675" cmpd="dbl">
            <a:solidFill>
              <a:srgbClr val="EAEFF7"/>
            </a:solidFill>
            <a:prstDash val="lgDashDotDot"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170321" y="1180289"/>
            <a:ext cx="2877670" cy="246221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 algn="ctr">
              <a:buClr>
                <a:srgbClr val="3E52A0"/>
              </a:buClr>
            </a:pP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Cambria" pitchFamily="18" charset="0"/>
                <a:ea typeface="Cambria" pitchFamily="18" charset="0"/>
              </a:rPr>
              <a:t>Нарушения, допущенные при осуществлении бюджетных полномочий администратора доходов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innerShdw blurRad="114300">
                  <a:prstClr val="black"/>
                </a:innerShdw>
              </a:effectLst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6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1080" y="1105327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0044" y="1562542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3144" y="2127333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1079" y="2644110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9138" y="3194499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4" descr="a102e714298129.5ce7fc60214f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3139" y="3660343"/>
            <a:ext cx="466166" cy="34962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1005191" y="4118044"/>
            <a:ext cx="7976681" cy="8949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Выноска 2 (без границы) 34"/>
          <p:cNvSpPr/>
          <p:nvPr/>
        </p:nvSpPr>
        <p:spPr>
          <a:xfrm>
            <a:off x="1129553" y="4141688"/>
            <a:ext cx="7700686" cy="800106"/>
          </a:xfrm>
          <a:prstGeom prst="callout2">
            <a:avLst>
              <a:gd name="adj1" fmla="val 47181"/>
              <a:gd name="adj2" fmla="val -4901"/>
              <a:gd name="adj3" fmla="val 46393"/>
              <a:gd name="adj4" fmla="val -5981"/>
              <a:gd name="adj5" fmla="val 12705"/>
              <a:gd name="adj6" fmla="val -11705"/>
            </a:avLst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Главные администраторы (</a:t>
            </a:r>
            <a:r>
              <a:rPr lang="ru-RU" sz="1400" b="1" dirty="0" err="1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администраторы</a:t>
            </a:r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) доходов </a:t>
            </a: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не принимают меры для обжалования действий (бездействий) пристава-исполнителя</a:t>
            </a:r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, который не исполняет требования ч. 8 и ч.7 ст. 30 Федерального закона от 02.10.2007 № 229-ФЗ </a:t>
            </a:r>
          </a:p>
          <a:p>
            <a:pPr algn="ctr"/>
            <a:r>
              <a:rPr lang="ru-RU" sz="1400" b="1" dirty="0" smtClean="0">
                <a:solidFill>
                  <a:srgbClr val="002570"/>
                </a:solidFill>
                <a:latin typeface="Cambria" pitchFamily="18" charset="0"/>
                <a:ea typeface="Cambria" pitchFamily="18" charset="0"/>
              </a:rPr>
              <a:t>«Об исполнительном производстве»</a:t>
            </a:r>
          </a:p>
        </p:txBody>
      </p:sp>
      <p:pic>
        <p:nvPicPr>
          <p:cNvPr id="36" name="Picture 12" descr="https://cdn3.iconfinder.com/data/icons/real-estate-1-19/66/58-512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28" y="4289615"/>
            <a:ext cx="744071" cy="524436"/>
          </a:xfrm>
          <a:prstGeom prst="rect">
            <a:avLst/>
          </a:prstGeom>
          <a:solidFill>
            <a:srgbClr val="0070C0"/>
          </a:solidFill>
          <a:ln w="41275">
            <a:solidFill>
              <a:srgbClr val="EAEFF7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  <a:extLst/>
        </p:spPr>
      </p:pic>
      <p:pic>
        <p:nvPicPr>
          <p:cNvPr id="23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19382" y="450574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16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1554" y="90577"/>
            <a:ext cx="78759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ИНВЕНТАРИЗАЦИЯ ДЕБИТОРСКОЙ ЗАДОЛЖЕННОСТИ ПО ДОХОДАМ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矩形 34"/>
          <p:cNvSpPr/>
          <p:nvPr/>
        </p:nvSpPr>
        <p:spPr bwMode="auto">
          <a:xfrm>
            <a:off x="108679" y="1113184"/>
            <a:ext cx="8894224" cy="653936"/>
          </a:xfrm>
          <a:prstGeom prst="rect">
            <a:avLst/>
          </a:prstGeom>
          <a:solidFill>
            <a:srgbClr val="0070C0"/>
          </a:solidFill>
          <a:ln w="53975"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600" b="1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ИНВЕНТАРИЗАЦИЯ – ВАЖНЕЙШИЙ ИНСТРУМЕНТ ОБЕСПЕЧЕНИЯ ДОСТОВЕРНОСТИ БЮДЖЕТНОЙ ОТЧЕТНОСТИ</a:t>
            </a:r>
            <a:endParaRPr lang="ru-RU" sz="900" b="1" i="1" dirty="0" smtClean="0"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zh-CN" altLang="en-US" sz="24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5E59BDA-885C-EE41-BA2B-9B4E0711ED58}"/>
              </a:ext>
            </a:extLst>
          </p:cNvPr>
          <p:cNvSpPr/>
          <p:nvPr/>
        </p:nvSpPr>
        <p:spPr>
          <a:xfrm>
            <a:off x="409044" y="1857304"/>
            <a:ext cx="8324528" cy="904995"/>
          </a:xfrm>
          <a:prstGeom prst="rect">
            <a:avLst/>
          </a:prstGeom>
          <a:solidFill>
            <a:schemeClr val="accent1"/>
          </a:solidFill>
          <a:ln w="3175">
            <a:solidFill>
              <a:srgbClr val="155FAA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27063" lvl="0" indent="627063" algn="ctr" defTabSz="457200">
              <a:spcAft>
                <a:spcPts val="0"/>
              </a:spcAft>
            </a:pPr>
            <a:r>
              <a:rPr lang="ru-RU" b="1" dirty="0" smtClean="0">
                <a:solidFill>
                  <a:srgbClr val="FFFFFF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За последние три года выявлены нарушения, </a:t>
            </a:r>
          </a:p>
          <a:p>
            <a:pPr marL="627063" lvl="0" indent="627063" algn="ctr" defTabSz="457200">
              <a:spcAft>
                <a:spcPts val="0"/>
              </a:spcAft>
            </a:pPr>
            <a:r>
              <a:rPr lang="ru-RU" b="1" u="sng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повлиявшие на достоверность бюджетной отчетности</a:t>
            </a:r>
          </a:p>
          <a:p>
            <a:pPr lvl="0" algn="ctr" defTabSz="457200">
              <a:spcAft>
                <a:spcPts val="1200"/>
              </a:spcAft>
            </a:pPr>
            <a:r>
              <a:rPr lang="ru-RU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на сумму </a:t>
            </a:r>
            <a:r>
              <a:rPr lang="ru-RU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10,438</a:t>
            </a:r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FFFFFF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млрд рублей</a:t>
            </a:r>
            <a:endParaRPr lang="ru-RU" dirty="0">
              <a:solidFill>
                <a:srgbClr val="FFFFFF"/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438" y="1861201"/>
            <a:ext cx="1070680" cy="871920"/>
          </a:xfrm>
          <a:prstGeom prst="rect">
            <a:avLst/>
          </a:prstGeom>
          <a:noFill/>
        </p:spPr>
      </p:pic>
      <p:graphicFrame>
        <p:nvGraphicFramePr>
          <p:cNvPr id="12" name="Диаграмма 11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2752166" y="2675966"/>
          <a:ext cx="5701552" cy="537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4679576" y="2675965"/>
          <a:ext cx="5701552" cy="537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Стрелка вниз 13"/>
          <p:cNvSpPr/>
          <p:nvPr/>
        </p:nvSpPr>
        <p:spPr>
          <a:xfrm>
            <a:off x="4069997" y="2963289"/>
            <a:ext cx="1264024" cy="55311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0EBD9EB-6970-DD40-BBD0-777703942AC7}"/>
              </a:ext>
            </a:extLst>
          </p:cNvPr>
          <p:cNvSpPr/>
          <p:nvPr/>
        </p:nvSpPr>
        <p:spPr>
          <a:xfrm>
            <a:off x="335768" y="3637988"/>
            <a:ext cx="8324527" cy="1205682"/>
          </a:xfrm>
          <a:prstGeom prst="rect">
            <a:avLst/>
          </a:prstGeom>
          <a:noFill/>
          <a:ln w="22225">
            <a:solidFill>
              <a:srgbClr val="1765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007D1961-004B-4C43-8640-987BB91D5919}"/>
              </a:ext>
            </a:extLst>
          </p:cNvPr>
          <p:cNvSpPr/>
          <p:nvPr/>
        </p:nvSpPr>
        <p:spPr>
          <a:xfrm>
            <a:off x="598352" y="3677587"/>
            <a:ext cx="8042928" cy="1138773"/>
          </a:xfrm>
          <a:prstGeom prst="rect">
            <a:avLst/>
          </a:prstGeom>
          <a:noFill/>
        </p:spPr>
        <p:txBody>
          <a:bodyPr wrap="square" lIns="0" anchor="t">
            <a:spAutoFit/>
          </a:bodyPr>
          <a:lstStyle/>
          <a:p>
            <a:pPr lvl="0" algn="ctr" defTabSz="457200">
              <a:spcAft>
                <a:spcPts val="1200"/>
              </a:spcAft>
            </a:pPr>
            <a:r>
              <a:rPr lang="ru-RU" sz="2000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При обеспечении администраторами инвентаризации в соответствии с требованиями законодательства </a:t>
            </a:r>
            <a:r>
              <a:rPr lang="ru-RU" sz="2000" b="1" u="sng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можно было предотвратить </a:t>
            </a:r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80%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суммы искажения показателей отчетности</a:t>
            </a:r>
            <a:endParaRPr lang="ru-RU" sz="2000" dirty="0"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pic>
        <p:nvPicPr>
          <p:cNvPr id="17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0962" y="1"/>
            <a:ext cx="7132938" cy="85539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Выявление резервов</a:t>
            </a:r>
            <a:br>
              <a:rPr lang="ru-RU" sz="1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 (налоговые и неналоговые доходы - ННД) </a:t>
            </a:r>
            <a:r>
              <a:rPr lang="ru-RU" sz="1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для увеличения прогнозируемых поступлений в бюджет края</a:t>
            </a:r>
            <a:endParaRPr lang="en-US" sz="1800" b="1" dirty="0">
              <a:solidFill>
                <a:schemeClr val="bg1"/>
              </a:solidFill>
              <a:latin typeface="Cambria" pitchFamily="18" charset="0"/>
              <a:ea typeface="Cambria" pitchFamily="18" charset="0"/>
              <a:cs typeface="Times New Roman" pitchFamily="18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8359302" y="586947"/>
            <a:ext cx="759987" cy="3642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lvl="0" indent="0" algn="ctr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17</a:t>
            </a:r>
            <a:endParaRPr lang="en-US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graphicFrame>
        <p:nvGraphicFramePr>
          <p:cNvPr id="20" name="Схема 19"/>
          <p:cNvGraphicFramePr/>
          <p:nvPr/>
        </p:nvGraphicFramePr>
        <p:xfrm>
          <a:off x="1" y="1278731"/>
          <a:ext cx="4371975" cy="35218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/>
          <a:srcRect l="5747" t="50542" r="28250" b="4693"/>
          <a:stretch>
            <a:fillRect/>
          </a:stretch>
        </p:blipFill>
        <p:spPr bwMode="auto">
          <a:xfrm>
            <a:off x="4601791" y="1089498"/>
            <a:ext cx="4324349" cy="19792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</p:pic>
      <p:graphicFrame>
        <p:nvGraphicFramePr>
          <p:cNvPr id="9" name="Схема 8"/>
          <p:cNvGraphicFramePr/>
          <p:nvPr/>
        </p:nvGraphicFramePr>
        <p:xfrm>
          <a:off x="4562475" y="3186113"/>
          <a:ext cx="4324350" cy="1771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19382" y="421533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18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166" y="1044101"/>
            <a:ext cx="4591455" cy="270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556" y="1025232"/>
            <a:ext cx="2589437" cy="233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 l="7617" t="30784" r="5025" b="4740"/>
          <a:stretch>
            <a:fillRect/>
          </a:stretch>
        </p:blipFill>
        <p:spPr bwMode="auto">
          <a:xfrm>
            <a:off x="544749" y="3643675"/>
            <a:ext cx="4403388" cy="133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 l="1287" t="7993" r="2733" b="18040"/>
          <a:stretch>
            <a:fillRect/>
          </a:stretch>
        </p:blipFill>
        <p:spPr bwMode="auto">
          <a:xfrm>
            <a:off x="5405718" y="3292051"/>
            <a:ext cx="3738282" cy="171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68083" y="90577"/>
            <a:ext cx="7875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Проверка в сфере имущественного комплекса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9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19382" y="408563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19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51012" y="1125747"/>
          <a:ext cx="8668870" cy="3778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98707" y="129703"/>
            <a:ext cx="7293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Потери бюджета Краснодарского края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7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32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Внешняя проверка </a:t>
            </a:r>
            <a:b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бюджетной отчетности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1073990"/>
            <a:ext cx="914399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Годовой отчет об исполнении бюджета подлежит внешней проверке</a:t>
            </a:r>
            <a:r>
              <a:rPr lang="ru-RU" sz="1400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, которая включает </a:t>
            </a:r>
            <a:r>
              <a:rPr lang="ru-RU" sz="1400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внешнюю проверку бюджетной отчетности </a:t>
            </a:r>
            <a:r>
              <a:rPr lang="ru-RU" sz="1400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главных администраторов бюджетных средств и подготовку заключения на годовой отчет об исполнении бюджета.</a:t>
            </a:r>
            <a:r>
              <a:rPr lang="ru-RU" sz="1400" b="1" i="1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(ст.  264.4 БК РФ)                                                                                                  </a:t>
            </a:r>
            <a:endParaRPr lang="ru-RU" sz="1400" b="1" dirty="0"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9" name="Дуга 8"/>
          <p:cNvSpPr/>
          <p:nvPr/>
        </p:nvSpPr>
        <p:spPr>
          <a:xfrm>
            <a:off x="-113540" y="1897811"/>
            <a:ext cx="3019246" cy="1966823"/>
          </a:xfrm>
          <a:prstGeom prst="arc">
            <a:avLst>
              <a:gd name="adj1" fmla="val 16301986"/>
              <a:gd name="adj2" fmla="val 5330704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005643"/>
            <a:ext cx="23205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Мероприятия по подготовке к проведению внешней проверки годовой отчетности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 rot="5400000">
            <a:off x="4292135" y="8269"/>
            <a:ext cx="210269" cy="8074327"/>
          </a:xfrm>
          <a:prstGeom prst="rightBrace">
            <a:avLst>
              <a:gd name="adj1" fmla="val 8333"/>
              <a:gd name="adj2" fmla="val 49787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 l="-77" t="12594" b="20335"/>
          <a:stretch>
            <a:fillRect/>
          </a:stretch>
        </p:blipFill>
        <p:spPr bwMode="auto">
          <a:xfrm>
            <a:off x="3450077" y="1745453"/>
            <a:ext cx="4953952" cy="230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500996" y="4024222"/>
            <a:ext cx="6383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Программа контрольного мероприятия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" y="4431822"/>
            <a:ext cx="9143999" cy="80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Стандарт ВГФК КСП КК-4 </a:t>
            </a:r>
            <a:r>
              <a:rPr lang="ru-RU" sz="1400" b="1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«Внешняя проверка годовой бюджетной отчетности главных администраторов средств краевого бюджета»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Стандарт ВГФК  КСП КК-3 </a:t>
            </a:r>
            <a:r>
              <a:rPr lang="ru-RU" sz="1400" b="1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«Общие правила проведения контрольного мероприятия»</a:t>
            </a:r>
            <a:endParaRPr lang="ru-RU" sz="1400" b="1" dirty="0"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40885" y="415047"/>
            <a:ext cx="603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2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3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19382" y="440987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20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3010" name="Picture 2" descr="Бесплатное векторное изображение Иллюстрированный стиль поиска недвижимост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50" r="6173" b="5000"/>
          <a:stretch>
            <a:fillRect/>
          </a:stretch>
        </p:blipFill>
        <p:spPr bwMode="auto">
          <a:xfrm>
            <a:off x="-97277" y="1374890"/>
            <a:ext cx="1793753" cy="10699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40340" y="0"/>
            <a:ext cx="7607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Исполнение полномочий по администрированию доходов от платы за наем жилых помещений специализированного жилищного фонда края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1647218" y="1108953"/>
            <a:ext cx="4027250" cy="1977959"/>
          </a:xfrm>
          <a:prstGeom prst="round1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73157" y="1108953"/>
            <a:ext cx="40467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главный администратор не обеспечил отражение в бюджетном учете и бюджетной отчетности за 2023 год дебиторской задолженности, </a:t>
            </a:r>
          </a:p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в том числе просроченной, нанимателя перед учреждением по плате за пользование жилым помещением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93501" y="3180667"/>
            <a:ext cx="5567997" cy="1209750"/>
          </a:xfrm>
          <a:prstGeom prst="round1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0247" y="3203643"/>
            <a:ext cx="55512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искажение информации об активах и финансовом результате недостоверная (искаженная) информация о дебиторской задолженности по иным доходам от собственности и финансовом результате</a:t>
            </a:r>
          </a:p>
        </p:txBody>
      </p:sp>
      <p:sp>
        <p:nvSpPr>
          <p:cNvPr id="10" name="Прямоугольник с одним скругленным углом 9"/>
          <p:cNvSpPr/>
          <p:nvPr/>
        </p:nvSpPr>
        <p:spPr>
          <a:xfrm>
            <a:off x="97783" y="4442299"/>
            <a:ext cx="7068260" cy="502160"/>
          </a:xfrm>
          <a:prstGeom prst="round1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6733" y="4376579"/>
            <a:ext cx="8696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должностное лицо привлечено к административной ответственности </a:t>
            </a:r>
          </a:p>
          <a:p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по ч. 4 ст. 15.15.6 </a:t>
            </a:r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КоАП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РФ</a:t>
            </a:r>
          </a:p>
        </p:txBody>
      </p:sp>
      <p:sp>
        <p:nvSpPr>
          <p:cNvPr id="15" name="Вертикальный свиток 14"/>
          <p:cNvSpPr/>
          <p:nvPr/>
        </p:nvSpPr>
        <p:spPr>
          <a:xfrm>
            <a:off x="5317787" y="1037617"/>
            <a:ext cx="3826214" cy="332037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latin typeface="Cambria" pitchFamily="18" charset="0"/>
                <a:ea typeface="Cambria" pitchFamily="18" charset="0"/>
              </a:rPr>
              <a:t>абз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. второй п. 2 ст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. 160.1 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БК РФ, ч. 1 ст. 9, ч. 1 ст. 13 Федерального закона </a:t>
            </a:r>
          </a:p>
          <a:p>
            <a:pPr algn="ctr"/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№ 402-ФЗ, п. 18 ФСБУ «Концептуальные основы бухгалтерского учета», </a:t>
            </a:r>
            <a:r>
              <a:rPr lang="ru-RU" sz="1400" b="1" dirty="0" err="1" smtClean="0">
                <a:latin typeface="Cambria" pitchFamily="18" charset="0"/>
                <a:ea typeface="Cambria" pitchFamily="18" charset="0"/>
              </a:rPr>
              <a:t>абз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. третий п. 3 Инструкции № 157н, п. 46 федерального стандарта бухгалтерского учета для организаций государственного сектора «Доходы», </a:t>
            </a:r>
            <a:r>
              <a:rPr lang="ru-RU" sz="1400" b="1" dirty="0" err="1" smtClean="0">
                <a:latin typeface="Cambria" pitchFamily="18" charset="0"/>
                <a:ea typeface="Cambria" pitchFamily="18" charset="0"/>
              </a:rPr>
              <a:t>абз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. второй п. 78 Инструкции № 162н</a:t>
            </a:r>
            <a:endParaRPr lang="ru-RU" sz="14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4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pinimg.com/originals/ac/c9/d0/acc9d0e882a5afa26947a79ee4f11e1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65654"/>
            <a:ext cx="9144000" cy="3980734"/>
          </a:xfrm>
          <a:prstGeom prst="rect">
            <a:avLst/>
          </a:prstGeom>
          <a:noFill/>
        </p:spPr>
      </p:pic>
      <p:sp>
        <p:nvSpPr>
          <p:cNvPr id="20" name="TextBox 30"/>
          <p:cNvSpPr txBox="1"/>
          <p:nvPr/>
        </p:nvSpPr>
        <p:spPr>
          <a:xfrm>
            <a:off x="207036" y="3221966"/>
            <a:ext cx="224511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altLang="zh-CN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entury" pitchFamily="18" charset="0"/>
                <a:ea typeface="微软雅黑" pitchFamily="34" charset="-122"/>
              </a:rPr>
              <a:t>невыполнение полномочий администратора доходов</a:t>
            </a:r>
            <a:endParaRPr lang="zh-CN" alt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entury" pitchFamily="18" charset="0"/>
              <a:ea typeface="微软雅黑" pitchFamily="34" charset="-122"/>
            </a:endParaRPr>
          </a:p>
        </p:txBody>
      </p:sp>
      <p:sp>
        <p:nvSpPr>
          <p:cNvPr id="22" name="TextBox 30"/>
          <p:cNvSpPr txBox="1"/>
          <p:nvPr/>
        </p:nvSpPr>
        <p:spPr>
          <a:xfrm>
            <a:off x="327804" y="1384540"/>
            <a:ext cx="236443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altLang="zh-CN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entury" pitchFamily="18" charset="0"/>
                <a:ea typeface="微软雅黑" pitchFamily="34" charset="-122"/>
              </a:rPr>
              <a:t>нарушений, повлиявшие на достоверность отчетности </a:t>
            </a:r>
            <a:endParaRPr lang="zh-CN" alt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entury" pitchFamily="18" charset="0"/>
              <a:ea typeface="微软雅黑" pitchFamily="34" charset="-122"/>
            </a:endParaRPr>
          </a:p>
        </p:txBody>
      </p:sp>
      <p:sp>
        <p:nvSpPr>
          <p:cNvPr id="24" name="TextBox 30"/>
          <p:cNvSpPr txBox="1"/>
          <p:nvPr/>
        </p:nvSpPr>
        <p:spPr>
          <a:xfrm>
            <a:off x="7116792" y="1526875"/>
            <a:ext cx="174913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altLang="zh-CN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entury" pitchFamily="18" charset="0"/>
                <a:ea typeface="微软雅黑" pitchFamily="34" charset="-122"/>
              </a:rPr>
              <a:t>устранено в полном объеме</a:t>
            </a:r>
            <a:endParaRPr lang="zh-CN" alt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entury" pitchFamily="18" charset="0"/>
              <a:ea typeface="微软雅黑" pitchFamily="34" charset="-122"/>
            </a:endParaRPr>
          </a:p>
        </p:txBody>
      </p:sp>
      <p:sp>
        <p:nvSpPr>
          <p:cNvPr id="35" name="Вертикальный свиток 34"/>
          <p:cNvSpPr/>
          <p:nvPr/>
        </p:nvSpPr>
        <p:spPr>
          <a:xfrm>
            <a:off x="2337759" y="3067455"/>
            <a:ext cx="1500997" cy="116083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1,2 </a:t>
            </a:r>
            <a:r>
              <a:rPr lang="ru-RU" sz="2400" b="1" dirty="0" err="1" smtClean="0">
                <a:latin typeface="Century" pitchFamily="18" charset="0"/>
              </a:rPr>
              <a:t>млрд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рублей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40" name="Вертикальный свиток 39"/>
          <p:cNvSpPr/>
          <p:nvPr/>
        </p:nvSpPr>
        <p:spPr>
          <a:xfrm>
            <a:off x="2424023" y="1416889"/>
            <a:ext cx="1966822" cy="92518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10,4 </a:t>
            </a:r>
            <a:r>
              <a:rPr lang="ru-RU" sz="2400" b="1" dirty="0" err="1" smtClean="0">
                <a:latin typeface="Century" pitchFamily="18" charset="0"/>
              </a:rPr>
              <a:t>млрд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рублей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41" name="Вертикальный свиток 40"/>
          <p:cNvSpPr/>
          <p:nvPr/>
        </p:nvSpPr>
        <p:spPr>
          <a:xfrm>
            <a:off x="5342023" y="1391009"/>
            <a:ext cx="1912793" cy="95106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45,9 % </a:t>
            </a:r>
            <a:r>
              <a:rPr lang="ru-RU" b="1" dirty="0" smtClean="0">
                <a:latin typeface="Century" pitchFamily="18" charset="0"/>
              </a:rPr>
              <a:t>нарушений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5690169" y="3086911"/>
            <a:ext cx="1581900" cy="116083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entury" pitchFamily="18" charset="0"/>
              </a:rPr>
              <a:t>510,7 </a:t>
            </a:r>
            <a:r>
              <a:rPr lang="ru-RU" sz="2400" b="1" dirty="0" err="1" smtClean="0">
                <a:latin typeface="Century" pitchFamily="18" charset="0"/>
              </a:rPr>
              <a:t>млн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000" b="1" dirty="0" smtClean="0">
                <a:latin typeface="Century" pitchFamily="18" charset="0"/>
              </a:rPr>
              <a:t>рублей</a:t>
            </a:r>
            <a:endParaRPr lang="ru-RU" sz="2000" b="1" dirty="0">
              <a:latin typeface="Century" pitchFamily="18" charset="0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7102414" y="3267255"/>
            <a:ext cx="186905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altLang="zh-CN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Century" pitchFamily="18" charset="0"/>
                <a:ea typeface="微软雅黑" pitchFamily="34" charset="-122"/>
              </a:rPr>
              <a:t>поступило обязательных платежей в бюджет КК</a:t>
            </a:r>
            <a:endParaRPr lang="zh-CN" alt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Century" pitchFamily="18" charset="0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19382" y="415047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21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99073" y="97048"/>
            <a:ext cx="7539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Результат работы за 3 года в отношении проверки бюджетной отчетности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5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2334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414064" y="2110446"/>
            <a:ext cx="866953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  <a:cs typeface="+mj-cs"/>
              </a:rPr>
              <a:t>СПАСИБО ЗА ВНИМАНИЕ!</a:t>
            </a:r>
            <a:endParaRPr lang="en-US" sz="4400" b="1" cap="all" dirty="0">
              <a:solidFill>
                <a:schemeClr val="tx2"/>
              </a:solidFill>
              <a:latin typeface="Cambria" pitchFamily="18" charset="0"/>
              <a:ea typeface="Cambria" pitchFamily="18" charset="0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524875" y="485775"/>
            <a:ext cx="622989" cy="565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1" i="0" u="none" strike="noStrike" kern="120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23" y="40336"/>
            <a:ext cx="8229600" cy="88841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Внешняя проверка </a:t>
            </a:r>
            <a:r>
              <a:rPr lang="en-US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/>
            </a:r>
            <a:br>
              <a:rPr lang="en-US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бюджетной отчетности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76034" y="428017"/>
            <a:ext cx="667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3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8607" y="2360580"/>
            <a:ext cx="3971369" cy="1686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ambria" pitchFamily="18" charset="0"/>
                <a:ea typeface="Cambria" pitchFamily="18" charset="0"/>
              </a:rPr>
              <a:t>Согласно п. 3 ст. 264.1 БК РФ </a:t>
            </a:r>
          </a:p>
          <a:p>
            <a:pPr algn="ctr"/>
            <a:r>
              <a:rPr lang="ru-RU" sz="1200" b="1" dirty="0" smtClean="0">
                <a:latin typeface="Cambria" pitchFamily="18" charset="0"/>
                <a:ea typeface="Cambria" pitchFamily="18" charset="0"/>
              </a:rPr>
              <a:t>бюджетная отчетность включает в себя:</a:t>
            </a:r>
            <a:endParaRPr lang="ru-RU" sz="400" b="1" dirty="0" smtClean="0">
              <a:latin typeface="Cambria" pitchFamily="18" charset="0"/>
              <a:ea typeface="Cambria" pitchFamily="18" charset="0"/>
            </a:endParaRPr>
          </a:p>
          <a:p>
            <a:pPr marL="179388" indent="-179388"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100" dirty="0" smtClean="0">
                <a:latin typeface="Cambria" pitchFamily="18" charset="0"/>
                <a:ea typeface="Cambria" pitchFamily="18" charset="0"/>
              </a:rPr>
              <a:t>отчет об исполнении бюджета</a:t>
            </a:r>
          </a:p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100" dirty="0" smtClean="0">
                <a:latin typeface="Cambria" pitchFamily="18" charset="0"/>
                <a:ea typeface="Cambria" pitchFamily="18" charset="0"/>
              </a:rPr>
              <a:t> баланс исполнения бюджета</a:t>
            </a:r>
          </a:p>
          <a:p>
            <a:pPr marL="179388" indent="-179388"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100" dirty="0" smtClean="0">
                <a:latin typeface="Cambria" pitchFamily="18" charset="0"/>
                <a:ea typeface="Cambria" pitchFamily="18" charset="0"/>
              </a:rPr>
              <a:t>отчет о финансовых результатах деятельности</a:t>
            </a:r>
          </a:p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100" dirty="0" smtClean="0">
                <a:latin typeface="Cambria" pitchFamily="18" charset="0"/>
                <a:ea typeface="Cambria" pitchFamily="18" charset="0"/>
              </a:rPr>
              <a:t> отчет о движении денежных средств</a:t>
            </a:r>
          </a:p>
          <a:p>
            <a:pPr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100" dirty="0" smtClean="0">
                <a:latin typeface="Cambria" pitchFamily="18" charset="0"/>
                <a:ea typeface="Cambria" pitchFamily="18" charset="0"/>
              </a:rPr>
              <a:t> пояснительную записку</a:t>
            </a:r>
          </a:p>
          <a:p>
            <a:pPr algn="ctr"/>
            <a:r>
              <a:rPr lang="ru-RU" sz="1100" b="1" dirty="0" smtClean="0">
                <a:latin typeface="Cambria" pitchFamily="18" charset="0"/>
                <a:ea typeface="Cambria" pitchFamily="18" charset="0"/>
              </a:rPr>
              <a:t>Кроме того, в состав бюджетной отчетности включаются формы, предусмотренные п. 11 Инструкции № 191н</a:t>
            </a:r>
            <a:endParaRPr lang="ru-RU" sz="1100" b="1" i="1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1" name="矩形 34"/>
          <p:cNvSpPr/>
          <p:nvPr/>
        </p:nvSpPr>
        <p:spPr bwMode="auto">
          <a:xfrm>
            <a:off x="97376" y="1692613"/>
            <a:ext cx="4007696" cy="616085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>
                <a:latin typeface="Cambria" pitchFamily="18" charset="0"/>
                <a:ea typeface="Cambria" pitchFamily="18" charset="0"/>
              </a:rPr>
              <a:t>ограничения, предусмотренные  п. 22 Постановления Пленума ВАС РФ </a:t>
            </a:r>
          </a:p>
          <a:p>
            <a:pPr algn="ctr"/>
            <a:r>
              <a:rPr lang="ru-RU" sz="1200" b="1" dirty="0" smtClean="0">
                <a:latin typeface="Cambria" pitchFamily="18" charset="0"/>
                <a:ea typeface="Cambria" pitchFamily="18" charset="0"/>
              </a:rPr>
              <a:t>от 22.06.2006 № 23 </a:t>
            </a:r>
          </a:p>
          <a:p>
            <a:pPr algn="ctr">
              <a:defRPr/>
            </a:pPr>
            <a:endParaRPr lang="zh-CN" altLang="en-US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8610" y="4114799"/>
            <a:ext cx="3989297" cy="8538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органов, осуществляющих внешнюю проверку,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 представлению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внешней проверки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первичной документации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главных администраторов (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администраторов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 доходов бюджета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не основаны на законе</a:t>
            </a:r>
          </a:p>
        </p:txBody>
      </p:sp>
      <p:sp>
        <p:nvSpPr>
          <p:cNvPr id="24" name="矩形 34"/>
          <p:cNvSpPr/>
          <p:nvPr/>
        </p:nvSpPr>
        <p:spPr bwMode="auto">
          <a:xfrm>
            <a:off x="115305" y="1122833"/>
            <a:ext cx="8894224" cy="498444"/>
          </a:xfrm>
          <a:prstGeom prst="rect">
            <a:avLst/>
          </a:prstGeom>
          <a:solidFill>
            <a:srgbClr val="0070C0"/>
          </a:solidFill>
          <a:ln w="53975"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300" b="1" dirty="0" smtClean="0">
                <a:latin typeface="Cambria" pitchFamily="18" charset="0"/>
                <a:ea typeface="Cambria" pitchFamily="18" charset="0"/>
              </a:rPr>
              <a:t>При проведении внешней проверки </a:t>
            </a:r>
            <a:r>
              <a:rPr lang="ru-RU" sz="13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принимаются во внимание </a:t>
            </a:r>
            <a:r>
              <a:rPr lang="ru-RU" sz="1300" b="1" dirty="0" smtClean="0">
                <a:latin typeface="Cambria" pitchFamily="18" charset="0"/>
                <a:ea typeface="Cambria" pitchFamily="18" charset="0"/>
              </a:rPr>
              <a:t>положения п. 22 Постановления Пленума ВАС РФ от 22.06.2006 № 23 «О некоторых вопросах применения арбитражными судами норм БК РФ» </a:t>
            </a:r>
          </a:p>
          <a:p>
            <a:pPr algn="ctr">
              <a:defRPr/>
            </a:pPr>
            <a:endParaRPr lang="zh-CN" altLang="en-US" sz="2400" dirty="0"/>
          </a:p>
        </p:txBody>
      </p:sp>
      <p:sp>
        <p:nvSpPr>
          <p:cNvPr id="20" name="Freeform 175"/>
          <p:cNvSpPr>
            <a:spLocks noEditPoints="1"/>
          </p:cNvSpPr>
          <p:nvPr/>
        </p:nvSpPr>
        <p:spPr bwMode="auto">
          <a:xfrm rot="20627984">
            <a:off x="33118" y="3809476"/>
            <a:ext cx="397774" cy="294024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rgbClr val="F54949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400"/>
          </a:p>
        </p:txBody>
      </p:sp>
      <p:sp>
        <p:nvSpPr>
          <p:cNvPr id="25" name="矩形 34"/>
          <p:cNvSpPr/>
          <p:nvPr/>
        </p:nvSpPr>
        <p:spPr bwMode="auto">
          <a:xfrm>
            <a:off x="5051898" y="1679642"/>
            <a:ext cx="3963550" cy="64402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/>
          <a:p>
            <a:pPr algn="ctr"/>
            <a:endParaRPr lang="ru-RU" sz="1400" b="1" dirty="0" smtClean="0"/>
          </a:p>
          <a:p>
            <a:pPr algn="ctr"/>
            <a:r>
              <a:rPr lang="ru-RU" sz="1200" b="1" dirty="0" smtClean="0">
                <a:latin typeface="Cambria" pitchFamily="18" charset="0"/>
                <a:ea typeface="Cambria" pitchFamily="18" charset="0"/>
              </a:rPr>
              <a:t>потребность в подтверждении достоверности, полноты и соответствия требованиям составления и представления бюджетной отчетности</a:t>
            </a:r>
          </a:p>
          <a:p>
            <a:pPr algn="ctr">
              <a:defRPr/>
            </a:pPr>
            <a:endParaRPr lang="zh-CN" altLang="en-US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47133" y="2367064"/>
            <a:ext cx="3989293" cy="16561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Cambria" pitchFamily="18" charset="0"/>
                <a:ea typeface="Cambria" pitchFamily="18" charset="0"/>
              </a:rPr>
              <a:t>внешняя проверка проводится в форме КМ. </a:t>
            </a:r>
          </a:p>
          <a:p>
            <a:pPr algn="ctr"/>
            <a:r>
              <a:rPr lang="ru-RU" sz="1100" b="1" dirty="0" smtClean="0">
                <a:latin typeface="Cambria" pitchFamily="18" charset="0"/>
                <a:ea typeface="Cambria" pitchFamily="18" charset="0"/>
              </a:rPr>
              <a:t>В  случае, если бюджетная отчетность содержит неточности и несоответствие данных между собой, признаки неполноты их отражения, то в рамках достижения цели КМ требуются:</a:t>
            </a:r>
          </a:p>
          <a:p>
            <a:pPr marL="179388" indent="-179388"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050" dirty="0" smtClean="0">
                <a:latin typeface="Cambria" pitchFamily="18" charset="0"/>
                <a:ea typeface="Cambria" pitchFamily="18" charset="0"/>
              </a:rPr>
              <a:t>главная книга и иные регистры бюджетного учета</a:t>
            </a:r>
          </a:p>
          <a:p>
            <a:pPr marL="179388" indent="-179388"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050" dirty="0" smtClean="0">
                <a:latin typeface="Cambria" pitchFamily="18" charset="0"/>
                <a:ea typeface="Cambria" pitchFamily="18" charset="0"/>
              </a:rPr>
              <a:t>договора, соглашения, локальные НПА, платежные поручения</a:t>
            </a:r>
          </a:p>
          <a:p>
            <a:pPr marL="179388" indent="-179388">
              <a:buClr>
                <a:srgbClr val="0070C0"/>
              </a:buClr>
              <a:buFont typeface="Wingdings" pitchFamily="2" charset="2"/>
              <a:buChar char="v"/>
            </a:pPr>
            <a:r>
              <a:rPr lang="ru-RU" sz="1050" dirty="0" smtClean="0">
                <a:latin typeface="Cambria" pitchFamily="18" charset="0"/>
                <a:ea typeface="Cambria" pitchFamily="18" charset="0"/>
              </a:rPr>
              <a:t> иные материалы финансового органа, главного администратора (</a:t>
            </a:r>
            <a:r>
              <a:rPr lang="ru-RU" sz="1050" dirty="0" err="1" smtClean="0">
                <a:latin typeface="Cambria" pitchFamily="18" charset="0"/>
                <a:ea typeface="Cambria" pitchFamily="18" charset="0"/>
              </a:rPr>
              <a:t>администратора</a:t>
            </a:r>
            <a:r>
              <a:rPr lang="ru-RU" sz="1050" dirty="0" smtClean="0">
                <a:latin typeface="Cambria" pitchFamily="18" charset="0"/>
                <a:ea typeface="Cambria" pitchFamily="18" charset="0"/>
              </a:rPr>
              <a:t>) доходов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002329" y="4087906"/>
            <a:ext cx="4043082" cy="8875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 anchorCtr="1"/>
          <a:lstStyle/>
          <a:p>
            <a:pPr algn="just"/>
            <a:r>
              <a:rPr lang="ru-RU" sz="1000" b="1" dirty="0" smtClean="0">
                <a:latin typeface="Cambria" pitchFamily="18" charset="0"/>
                <a:ea typeface="Cambria" pitchFamily="18" charset="0"/>
              </a:rPr>
              <a:t>Наименование КМ: </a:t>
            </a:r>
            <a:r>
              <a:rPr lang="ru-RU" sz="1000" dirty="0" smtClean="0">
                <a:latin typeface="Cambria" pitchFamily="18" charset="0"/>
                <a:ea typeface="Cambria" pitchFamily="18" charset="0"/>
              </a:rPr>
              <a:t>«Проверка соблюдения главными администраторами средств  бюджета Краснодарского края и подведомственными государственными казенными учреждениями единой методологии бюджетного учета и бюджетной отчетности, </a:t>
            </a:r>
            <a:r>
              <a:rPr lang="ru-RU" sz="1000" b="1" dirty="0" smtClean="0">
                <a:latin typeface="Cambria" pitchFamily="18" charset="0"/>
                <a:ea typeface="Cambria" pitchFamily="18" charset="0"/>
              </a:rPr>
              <a:t>включая внешнюю проверку бюджетной отчетности</a:t>
            </a:r>
            <a:r>
              <a:rPr lang="ru-RU" sz="1000" dirty="0" smtClean="0">
                <a:latin typeface="Cambria" pitchFamily="18" charset="0"/>
                <a:ea typeface="Cambria" pitchFamily="18" charset="0"/>
              </a:rPr>
              <a:t>»</a:t>
            </a:r>
            <a:endParaRPr lang="ru-RU" sz="1000" dirty="0" smtClean="0">
              <a:latin typeface="Cambria" pitchFamily="18" charset="0"/>
              <a:ea typeface="Cambria" pitchFamily="18" charset="0"/>
              <a:cs typeface="Times New Roman" pitchFamily="18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 rot="20296058">
            <a:off x="4820030" y="3874563"/>
            <a:ext cx="397774" cy="294024"/>
          </a:xfrm>
          <a:custGeom>
            <a:avLst/>
            <a:gdLst>
              <a:gd name="T0" fmla="*/ 125 w 137"/>
              <a:gd name="T1" fmla="*/ 55 h 191"/>
              <a:gd name="T2" fmla="*/ 126 w 137"/>
              <a:gd name="T3" fmla="*/ 51 h 191"/>
              <a:gd name="T4" fmla="*/ 133 w 137"/>
              <a:gd name="T5" fmla="*/ 34 h 191"/>
              <a:gd name="T6" fmla="*/ 136 w 137"/>
              <a:gd name="T7" fmla="*/ 29 h 191"/>
              <a:gd name="T8" fmla="*/ 137 w 137"/>
              <a:gd name="T9" fmla="*/ 21 h 191"/>
              <a:gd name="T10" fmla="*/ 136 w 137"/>
              <a:gd name="T11" fmla="*/ 13 h 191"/>
              <a:gd name="T12" fmla="*/ 132 w 137"/>
              <a:gd name="T13" fmla="*/ 6 h 191"/>
              <a:gd name="T14" fmla="*/ 128 w 137"/>
              <a:gd name="T15" fmla="*/ 4 h 191"/>
              <a:gd name="T16" fmla="*/ 116 w 137"/>
              <a:gd name="T17" fmla="*/ 0 h 191"/>
              <a:gd name="T18" fmla="*/ 103 w 137"/>
              <a:gd name="T19" fmla="*/ 4 h 191"/>
              <a:gd name="T20" fmla="*/ 113 w 137"/>
              <a:gd name="T21" fmla="*/ 39 h 191"/>
              <a:gd name="T22" fmla="*/ 103 w 137"/>
              <a:gd name="T23" fmla="*/ 59 h 191"/>
              <a:gd name="T24" fmla="*/ 110 w 137"/>
              <a:gd name="T25" fmla="*/ 48 h 191"/>
              <a:gd name="T26" fmla="*/ 110 w 137"/>
              <a:gd name="T27" fmla="*/ 42 h 191"/>
              <a:gd name="T28" fmla="*/ 120 w 137"/>
              <a:gd name="T29" fmla="*/ 48 h 191"/>
              <a:gd name="T30" fmla="*/ 121 w 137"/>
              <a:gd name="T31" fmla="*/ 52 h 191"/>
              <a:gd name="T32" fmla="*/ 121 w 137"/>
              <a:gd name="T33" fmla="*/ 57 h 191"/>
              <a:gd name="T34" fmla="*/ 103 w 137"/>
              <a:gd name="T35" fmla="*/ 89 h 191"/>
              <a:gd name="T36" fmla="*/ 97 w 137"/>
              <a:gd name="T37" fmla="*/ 93 h 191"/>
              <a:gd name="T38" fmla="*/ 99 w 137"/>
              <a:gd name="T39" fmla="*/ 92 h 191"/>
              <a:gd name="T40" fmla="*/ 103 w 137"/>
              <a:gd name="T41" fmla="*/ 89 h 191"/>
              <a:gd name="T42" fmla="*/ 101 w 137"/>
              <a:gd name="T43" fmla="*/ 85 h 191"/>
              <a:gd name="T44" fmla="*/ 99 w 137"/>
              <a:gd name="T45" fmla="*/ 86 h 191"/>
              <a:gd name="T46" fmla="*/ 95 w 137"/>
              <a:gd name="T47" fmla="*/ 88 h 191"/>
              <a:gd name="T48" fmla="*/ 84 w 137"/>
              <a:gd name="T49" fmla="*/ 81 h 191"/>
              <a:gd name="T50" fmla="*/ 84 w 137"/>
              <a:gd name="T51" fmla="*/ 81 h 191"/>
              <a:gd name="T52" fmla="*/ 90 w 137"/>
              <a:gd name="T53" fmla="*/ 78 h 191"/>
              <a:gd name="T54" fmla="*/ 103 w 137"/>
              <a:gd name="T55" fmla="*/ 34 h 191"/>
              <a:gd name="T56" fmla="*/ 88 w 137"/>
              <a:gd name="T57" fmla="*/ 23 h 191"/>
              <a:gd name="T58" fmla="*/ 80 w 137"/>
              <a:gd name="T59" fmla="*/ 25 h 191"/>
              <a:gd name="T60" fmla="*/ 57 w 137"/>
              <a:gd name="T61" fmla="*/ 59 h 191"/>
              <a:gd name="T62" fmla="*/ 57 w 137"/>
              <a:gd name="T63" fmla="*/ 66 h 191"/>
              <a:gd name="T64" fmla="*/ 22 w 137"/>
              <a:gd name="T65" fmla="*/ 153 h 191"/>
              <a:gd name="T66" fmla="*/ 26 w 137"/>
              <a:gd name="T67" fmla="*/ 154 h 191"/>
              <a:gd name="T68" fmla="*/ 29 w 137"/>
              <a:gd name="T69" fmla="*/ 155 h 191"/>
              <a:gd name="T70" fmla="*/ 29 w 137"/>
              <a:gd name="T71" fmla="*/ 162 h 191"/>
              <a:gd name="T72" fmla="*/ 33 w 137"/>
              <a:gd name="T73" fmla="*/ 161 h 191"/>
              <a:gd name="T74" fmla="*/ 38 w 137"/>
              <a:gd name="T75" fmla="*/ 162 h 191"/>
              <a:gd name="T76" fmla="*/ 40 w 137"/>
              <a:gd name="T77" fmla="*/ 163 h 191"/>
              <a:gd name="T78" fmla="*/ 41 w 137"/>
              <a:gd name="T79" fmla="*/ 169 h 191"/>
              <a:gd name="T80" fmla="*/ 38 w 137"/>
              <a:gd name="T81" fmla="*/ 173 h 191"/>
              <a:gd name="T82" fmla="*/ 22 w 137"/>
              <a:gd name="T83" fmla="*/ 182 h 191"/>
              <a:gd name="T84" fmla="*/ 41 w 137"/>
              <a:gd name="T85" fmla="*/ 176 h 191"/>
              <a:gd name="T86" fmla="*/ 103 w 137"/>
              <a:gd name="T87" fmla="*/ 29 h 191"/>
              <a:gd name="T88" fmla="*/ 97 w 137"/>
              <a:gd name="T89" fmla="*/ 9 h 191"/>
              <a:gd name="T90" fmla="*/ 103 w 137"/>
              <a:gd name="T91" fmla="*/ 4 h 191"/>
              <a:gd name="T92" fmla="*/ 22 w 137"/>
              <a:gd name="T93" fmla="*/ 117 h 191"/>
              <a:gd name="T94" fmla="*/ 2 w 137"/>
              <a:gd name="T95" fmla="*/ 191 h 191"/>
              <a:gd name="T96" fmla="*/ 22 w 137"/>
              <a:gd name="T97" fmla="*/ 180 h 191"/>
              <a:gd name="T98" fmla="*/ 5 w 137"/>
              <a:gd name="T99" fmla="*/ 174 h 191"/>
              <a:gd name="T100" fmla="*/ 5 w 137"/>
              <a:gd name="T101" fmla="*/ 150 h 191"/>
              <a:gd name="T102" fmla="*/ 6 w 137"/>
              <a:gd name="T103" fmla="*/ 149 h 191"/>
              <a:gd name="T104" fmla="*/ 10 w 137"/>
              <a:gd name="T105" fmla="*/ 146 h 191"/>
              <a:gd name="T106" fmla="*/ 15 w 137"/>
              <a:gd name="T107" fmla="*/ 146 h 191"/>
              <a:gd name="T108" fmla="*/ 17 w 137"/>
              <a:gd name="T109" fmla="*/ 149 h 191"/>
              <a:gd name="T110" fmla="*/ 18 w 137"/>
              <a:gd name="T111" fmla="*/ 155 h 191"/>
              <a:gd name="T112" fmla="*/ 19 w 137"/>
              <a:gd name="T113" fmla="*/ 154 h 191"/>
              <a:gd name="T114" fmla="*/ 22 w 137"/>
              <a:gd name="T115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4" y="81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2" y="153"/>
                </a:lnTo>
                <a:lnTo>
                  <a:pt x="26" y="154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97" y="9"/>
                </a:lnTo>
                <a:lnTo>
                  <a:pt x="103" y="4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5" y="150"/>
                </a:lnTo>
                <a:lnTo>
                  <a:pt x="6" y="149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rgbClr val="F54949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400"/>
          </a:p>
        </p:txBody>
      </p:sp>
      <p:pic>
        <p:nvPicPr>
          <p:cNvPr id="34" name="Picture 8" descr="https://www.freeiconspng.com/uploads/document-icon-2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1" y="2956462"/>
            <a:ext cx="878541" cy="54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https://yt3.googleusercontent.com/ytc/AGIKgqOq50bi-xFdDLwVmPAb1fxceCPH2yGzVXdFD3F4=s900-c-k-c0x00ffffff-no-rj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4615" y="1702085"/>
            <a:ext cx="740183" cy="9218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Рисунок 35" descr="https://nt-srv.ru/upload/iblock/7a1/7a16ac745d4757b087fcbe34f80ec6de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499" b="18153"/>
          <a:stretch>
            <a:fillRect/>
          </a:stretch>
        </p:blipFill>
        <p:spPr bwMode="auto">
          <a:xfrm>
            <a:off x="3998259" y="4282888"/>
            <a:ext cx="1111624" cy="58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2765" y="440987"/>
            <a:ext cx="551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4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7232" y="-67380"/>
            <a:ext cx="6564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Доходная часть бюджета Краснодарского края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7" t="1453" r="1771" b="44186"/>
          <a:stretch>
            <a:fillRect/>
          </a:stretch>
        </p:blipFill>
        <p:spPr bwMode="auto">
          <a:xfrm>
            <a:off x="0" y="1364876"/>
            <a:ext cx="5607168" cy="17471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55940" y="1011677"/>
            <a:ext cx="7522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Объем доходов бюджета Краснодарского края за 2019-2023 гг.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068436"/>
            <a:ext cx="58573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Объем налоговых и неналоговых доходов по видам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02" t="3970" r="1225" b="52363"/>
          <a:stretch>
            <a:fillRect/>
          </a:stretch>
        </p:blipFill>
        <p:spPr bwMode="auto">
          <a:xfrm>
            <a:off x="0" y="3409591"/>
            <a:ext cx="5615796" cy="153981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235" t="7274" r="23441" b="6993"/>
          <a:stretch>
            <a:fillRect/>
          </a:stretch>
        </p:blipFill>
        <p:spPr bwMode="auto">
          <a:xfrm>
            <a:off x="6121940" y="1731523"/>
            <a:ext cx="2918544" cy="298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370730" y="1371600"/>
            <a:ext cx="618565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909482"/>
            <a:ext cx="618565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609601" y="1499348"/>
            <a:ext cx="2761129" cy="42358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 rot="21060023">
            <a:off x="807918" y="1348112"/>
            <a:ext cx="1675371" cy="4085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+ в 1,7 раза</a:t>
            </a:r>
            <a:endParaRPr lang="ru-RU" b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20353" y="2259106"/>
            <a:ext cx="618565" cy="228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4800" y="2427194"/>
            <a:ext cx="618565" cy="228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19382" y="415047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5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8162" y="0"/>
            <a:ext cx="74793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Отдельные экономические показатели по субъектам РФ, расположенным на территории ЮФО,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за январь-декабрь 2023 года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249"/>
          <a:stretch>
            <a:fillRect/>
          </a:stretch>
        </p:blipFill>
        <p:spPr bwMode="auto">
          <a:xfrm>
            <a:off x="460443" y="1330309"/>
            <a:ext cx="3800272" cy="15425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396" y="1070044"/>
            <a:ext cx="4088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Инвестиции в основной капитал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83812" y="1011677"/>
            <a:ext cx="48135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Сальдированный финансовый результат деятельности крупных и средних организаций </a:t>
            </a:r>
            <a:endParaRPr lang="ru-RU" sz="14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01" t="31802" r="25336" b="3180"/>
          <a:stretch>
            <a:fillRect/>
          </a:stretch>
        </p:blipFill>
        <p:spPr bwMode="auto">
          <a:xfrm>
            <a:off x="4798979" y="1481603"/>
            <a:ext cx="4046707" cy="1566398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891" t="14562" r="16651" b="27027"/>
          <a:stretch>
            <a:fillRect/>
          </a:stretch>
        </p:blipFill>
        <p:spPr bwMode="auto">
          <a:xfrm>
            <a:off x="369651" y="3339831"/>
            <a:ext cx="3262070" cy="166133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5276" y="2866417"/>
            <a:ext cx="3700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Среднемесячная номинальная начисленная заработная плата 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4967" y="2989053"/>
            <a:ext cx="4632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Уровень зарегистрированной безработицы</a:t>
            </a:r>
            <a:endParaRPr lang="ru-RU" sz="14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110" t="10905" r="17160" b="28431"/>
          <a:stretch>
            <a:fillRect/>
          </a:stretch>
        </p:blipFill>
        <p:spPr bwMode="auto">
          <a:xfrm>
            <a:off x="4669277" y="3247845"/>
            <a:ext cx="4085618" cy="1729327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567636" y="1597769"/>
            <a:ext cx="1264024" cy="0"/>
          </a:xfrm>
          <a:prstGeom prst="line">
            <a:avLst/>
          </a:prstGeom>
          <a:ln w="28575">
            <a:solidFill>
              <a:srgbClr val="FFC000"/>
            </a:solidFill>
          </a:ln>
          <a:scene3d>
            <a:camera prst="perspective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85477" y="3644630"/>
            <a:ext cx="1404412" cy="6307"/>
          </a:xfrm>
          <a:prstGeom prst="line">
            <a:avLst/>
          </a:prstGeom>
          <a:ln w="28575">
            <a:solidFill>
              <a:srgbClr val="FFC000"/>
            </a:solidFill>
          </a:ln>
          <a:scene3d>
            <a:camera prst="perspective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69224" y="4545106"/>
            <a:ext cx="1521329" cy="954"/>
          </a:xfrm>
          <a:prstGeom prst="line">
            <a:avLst/>
          </a:prstGeom>
          <a:ln w="28575">
            <a:solidFill>
              <a:srgbClr val="FFC000"/>
            </a:solidFill>
          </a:ln>
          <a:scene3d>
            <a:camera prst="perspective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811949" y="3041515"/>
            <a:ext cx="1465634" cy="1588"/>
          </a:xfrm>
          <a:prstGeom prst="line">
            <a:avLst/>
          </a:prstGeom>
          <a:ln w="28575">
            <a:solidFill>
              <a:srgbClr val="FFC000"/>
            </a:solidFill>
          </a:ln>
          <a:scene3d>
            <a:camera prst="perspective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трелка вниз 25"/>
          <p:cNvSpPr/>
          <p:nvPr/>
        </p:nvSpPr>
        <p:spPr>
          <a:xfrm rot="10800000">
            <a:off x="2752175" y="3104479"/>
            <a:ext cx="1264024" cy="553115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>
            <a:off x="7135915" y="2057400"/>
            <a:ext cx="1264024" cy="517711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9" name="Диаграмма 18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7232330" y="1671382"/>
          <a:ext cx="2279223" cy="647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Диаграмма 17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2543789" y="3439670"/>
          <a:ext cx="3090529" cy="647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34400" y="440987"/>
            <a:ext cx="60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6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86714" y="14332"/>
            <a:ext cx="6064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ДИНАМИКА.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Налоговые доходы, задолженность.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Недоимка по налоговым доходам. 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-1321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" name="Рисунок 15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785" t="6933" r="2452" b="17067"/>
          <a:stretch>
            <a:fillRect/>
          </a:stretch>
        </p:blipFill>
        <p:spPr bwMode="auto">
          <a:xfrm>
            <a:off x="5190506" y="3199883"/>
            <a:ext cx="3797661" cy="1745097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5291847" y="2451371"/>
            <a:ext cx="3514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Объем недоимки по налоговым доходам перед бюджетом Краснодарского края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53" t="2685" r="6618" b="42058"/>
          <a:stretch>
            <a:fillRect/>
          </a:stretch>
        </p:blipFill>
        <p:spPr bwMode="auto">
          <a:xfrm>
            <a:off x="136187" y="1339881"/>
            <a:ext cx="5156907" cy="176450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7278" y="979251"/>
            <a:ext cx="380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Объем поступлений налоговых доходов/ объем задолженности по налоговым доходам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12" name="Рисунок 11" descr="https://media.dash.org/wp-content/uploads/image_from_io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859" t="10374" r="11218" b="9198"/>
          <a:stretch>
            <a:fillRect/>
          </a:stretch>
        </p:blipFill>
        <p:spPr bwMode="auto">
          <a:xfrm>
            <a:off x="197408" y="3676026"/>
            <a:ext cx="1203375" cy="103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media.dash.org/wp-content/uploads/image_from_ios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859" t="10374" r="11218" b="9198"/>
          <a:stretch>
            <a:fillRect/>
          </a:stretch>
        </p:blipFill>
        <p:spPr bwMode="auto">
          <a:xfrm>
            <a:off x="5387974" y="1316070"/>
            <a:ext cx="1220349" cy="103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Диаграмма 13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6703412" y="1657936"/>
          <a:ext cx="2099930" cy="647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Диаграмма 14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1687658" y="3432947"/>
          <a:ext cx="2566095" cy="647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6221506" y="1196789"/>
            <a:ext cx="2922494" cy="6387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темп роста недоимки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 с 2019 по 2023 годы: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+ в 1,6 раза</a:t>
            </a:r>
            <a:endParaRPr lang="ru-RU" b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470209" y="4249294"/>
            <a:ext cx="354105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3E52A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налоговых доходов + в 1,5 раза</a:t>
            </a:r>
          </a:p>
          <a:p>
            <a:pPr marL="179388" indent="-179388">
              <a:buClr>
                <a:srgbClr val="3E52A0"/>
              </a:buClr>
              <a:buFont typeface="Wingdings" pitchFamily="2" charset="2"/>
              <a:buChar char="Ø"/>
            </a:pPr>
            <a:r>
              <a:rPr lang="ru-RU" sz="14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 задолженности по налоговым доходам + в 1,3 раза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685360" y="3758474"/>
            <a:ext cx="2922494" cy="6387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темп роста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600" u="sng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с 2019 по 2023 годы:</a:t>
            </a:r>
          </a:p>
        </p:txBody>
      </p:sp>
      <p:pic>
        <p:nvPicPr>
          <p:cNvPr id="28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80976" y="1229916"/>
            <a:ext cx="8842375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560339" y="440987"/>
            <a:ext cx="58366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200" b="1" cap="all" dirty="0" smtClean="0">
                <a:ln w="9000" cmpd="sng">
                  <a:solidFill>
                    <a:srgbClr val="3E52A0"/>
                  </a:solidFill>
                  <a:prstDash val="solid"/>
                </a:ln>
                <a:solidFill>
                  <a:schemeClr val="bg1"/>
                </a:solidFill>
                <a:latin typeface="Cambria" pitchFamily="18" charset="0"/>
                <a:ea typeface="Cambria" pitchFamily="18" charset="0"/>
                <a:cs typeface="Times New Roman" pitchFamily="18" charset="0"/>
              </a:rPr>
              <a:t>7</a:t>
            </a:r>
            <a:endParaRPr lang="en-US" sz="3200" b="1" cap="all" dirty="0">
              <a:ln w="9000" cmpd="sng">
                <a:solidFill>
                  <a:srgbClr val="3E52A0"/>
                </a:solidFill>
                <a:prstDash val="solid"/>
              </a:ln>
              <a:solidFill>
                <a:schemeClr val="bg1"/>
              </a:solidFill>
              <a:latin typeface="Cambria" pitchFamily="18" charset="0"/>
              <a:ea typeface="Cambria" pitchFamily="18" charset="0"/>
              <a:cs typeface="Times New Roman" pitchFamily="18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title"/>
          </p:nvPr>
        </p:nvSpPr>
        <p:spPr>
          <a:xfrm>
            <a:off x="1388854" y="420538"/>
            <a:ext cx="7047781" cy="63554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08848" y="46171"/>
            <a:ext cx="70821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Правовая база и мероприятия для применения единых принципов проведения работы по управлению дебиторской задолженностью</a:t>
            </a:r>
            <a:endParaRPr lang="ru-RU" sz="20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grpSp>
        <p:nvGrpSpPr>
          <p:cNvPr id="56" name="Группа 55">
            <a:extLst>
              <a:ext uri="{FF2B5EF4-FFF2-40B4-BE49-F238E27FC236}">
                <a16:creationId xmlns="" xmlns:a16="http://schemas.microsoft.com/office/drawing/2014/main" id="{43B4000E-51A7-4AA6-8B9E-365A853D2F63}"/>
              </a:ext>
            </a:extLst>
          </p:cNvPr>
          <p:cNvGrpSpPr/>
          <p:nvPr/>
        </p:nvGrpSpPr>
        <p:grpSpPr>
          <a:xfrm rot="18981109">
            <a:off x="-17545" y="1068478"/>
            <a:ext cx="499707" cy="386785"/>
            <a:chOff x="5140423" y="2433526"/>
            <a:chExt cx="670619" cy="697806"/>
          </a:xfrm>
          <a:solidFill>
            <a:srgbClr val="155FAA"/>
          </a:solidFill>
        </p:grpSpPr>
        <p:sp>
          <p:nvSpPr>
            <p:cNvPr id="57" name="Полилиния 97">
              <a:extLst>
                <a:ext uri="{FF2B5EF4-FFF2-40B4-BE49-F238E27FC236}">
                  <a16:creationId xmlns="" xmlns:a16="http://schemas.microsoft.com/office/drawing/2014/main" id="{8B84D3DE-D74C-44FE-A980-14856AA0CBB7}"/>
                </a:ext>
              </a:extLst>
            </p:cNvPr>
            <p:cNvSpPr/>
            <p:nvPr/>
          </p:nvSpPr>
          <p:spPr>
            <a:xfrm>
              <a:off x="5140423" y="2433526"/>
              <a:ext cx="670619" cy="697806"/>
            </a:xfrm>
            <a:custGeom>
              <a:avLst/>
              <a:gdLst>
                <a:gd name="connsiteX0" fmla="*/ 705060 w 704850"/>
                <a:gd name="connsiteY0" fmla="*/ 215171 h 733425"/>
                <a:gd name="connsiteX1" fmla="*/ 637375 w 704850"/>
                <a:gd name="connsiteY1" fmla="*/ 152201 h 733425"/>
                <a:gd name="connsiteX2" fmla="*/ 684295 w 704850"/>
                <a:gd name="connsiteY2" fmla="*/ 101776 h 733425"/>
                <a:gd name="connsiteX3" fmla="*/ 702164 w 704850"/>
                <a:gd name="connsiteY3" fmla="*/ 57961 h 733425"/>
                <a:gd name="connsiteX4" fmla="*/ 684638 w 704850"/>
                <a:gd name="connsiteY4" fmla="*/ 14584 h 733425"/>
                <a:gd name="connsiteX5" fmla="*/ 597770 w 704850"/>
                <a:gd name="connsiteY5" fmla="*/ 21147 h 733425"/>
                <a:gd name="connsiteX6" fmla="*/ 274882 w 704850"/>
                <a:gd name="connsiteY6" fmla="*/ 367933 h 733425"/>
                <a:gd name="connsiteX7" fmla="*/ 51645 w 704850"/>
                <a:gd name="connsiteY7" fmla="*/ 411243 h 733425"/>
                <a:gd name="connsiteX8" fmla="*/ 61389 w 704850"/>
                <a:gd name="connsiteY8" fmla="*/ 684058 h 733425"/>
                <a:gd name="connsiteX9" fmla="*/ 192805 w 704850"/>
                <a:gd name="connsiteY9" fmla="*/ 735836 h 733425"/>
                <a:gd name="connsiteX10" fmla="*/ 199844 w 704850"/>
                <a:gd name="connsiteY10" fmla="*/ 735712 h 733425"/>
                <a:gd name="connsiteX11" fmla="*/ 334185 w 704850"/>
                <a:gd name="connsiteY11" fmla="*/ 674333 h 733425"/>
                <a:gd name="connsiteX12" fmla="*/ 361455 w 704850"/>
                <a:gd name="connsiteY12" fmla="*/ 448543 h 733425"/>
                <a:gd name="connsiteX13" fmla="*/ 499844 w 704850"/>
                <a:gd name="connsiteY13" fmla="*/ 299896 h 733425"/>
                <a:gd name="connsiteX14" fmla="*/ 567509 w 704850"/>
                <a:gd name="connsiteY14" fmla="*/ 362913 h 733425"/>
                <a:gd name="connsiteX15" fmla="*/ 577758 w 704850"/>
                <a:gd name="connsiteY15" fmla="*/ 366733 h 733425"/>
                <a:gd name="connsiteX16" fmla="*/ 587712 w 704850"/>
                <a:gd name="connsiteY16" fmla="*/ 362180 h 733425"/>
                <a:gd name="connsiteX17" fmla="*/ 626850 w 704850"/>
                <a:gd name="connsiteY17" fmla="*/ 320060 h 733425"/>
                <a:gd name="connsiteX18" fmla="*/ 626126 w 704850"/>
                <a:gd name="connsiteY18" fmla="*/ 299877 h 733425"/>
                <a:gd name="connsiteX19" fmla="*/ 558461 w 704850"/>
                <a:gd name="connsiteY19" fmla="*/ 236869 h 733425"/>
                <a:gd name="connsiteX20" fmla="*/ 578711 w 704850"/>
                <a:gd name="connsiteY20" fmla="*/ 215162 h 733425"/>
                <a:gd name="connsiteX21" fmla="*/ 646357 w 704850"/>
                <a:gd name="connsiteY21" fmla="*/ 278217 h 733425"/>
                <a:gd name="connsiteX22" fmla="*/ 656597 w 704850"/>
                <a:gd name="connsiteY22" fmla="*/ 282046 h 733425"/>
                <a:gd name="connsiteX23" fmla="*/ 666550 w 704850"/>
                <a:gd name="connsiteY23" fmla="*/ 277503 h 733425"/>
                <a:gd name="connsiteX24" fmla="*/ 705765 w 704850"/>
                <a:gd name="connsiteY24" fmla="*/ 235383 h 733425"/>
                <a:gd name="connsiteX25" fmla="*/ 709584 w 704850"/>
                <a:gd name="connsiteY25" fmla="*/ 225134 h 733425"/>
                <a:gd name="connsiteX26" fmla="*/ 705060 w 704850"/>
                <a:gd name="connsiteY26" fmla="*/ 215171 h 733425"/>
                <a:gd name="connsiteX27" fmla="*/ 655397 w 704850"/>
                <a:gd name="connsiteY27" fmla="*/ 247556 h 733425"/>
                <a:gd name="connsiteX28" fmla="*/ 587760 w 704850"/>
                <a:gd name="connsiteY28" fmla="*/ 184510 h 733425"/>
                <a:gd name="connsiteX29" fmla="*/ 567576 w 704850"/>
                <a:gd name="connsiteY29" fmla="*/ 185215 h 733425"/>
                <a:gd name="connsiteX30" fmla="*/ 527828 w 704850"/>
                <a:gd name="connsiteY30" fmla="*/ 227830 h 733425"/>
                <a:gd name="connsiteX31" fmla="*/ 523999 w 704850"/>
                <a:gd name="connsiteY31" fmla="*/ 238079 h 733425"/>
                <a:gd name="connsiteX32" fmla="*/ 528543 w 704850"/>
                <a:gd name="connsiteY32" fmla="*/ 248032 h 733425"/>
                <a:gd name="connsiteX33" fmla="*/ 596218 w 704850"/>
                <a:gd name="connsiteY33" fmla="*/ 311059 h 733425"/>
                <a:gd name="connsiteX34" fmla="*/ 576539 w 704850"/>
                <a:gd name="connsiteY34" fmla="*/ 332243 h 733425"/>
                <a:gd name="connsiteX35" fmla="*/ 508874 w 704850"/>
                <a:gd name="connsiteY35" fmla="*/ 269235 h 733425"/>
                <a:gd name="connsiteX36" fmla="*/ 498625 w 704850"/>
                <a:gd name="connsiteY36" fmla="*/ 265415 h 733425"/>
                <a:gd name="connsiteX37" fmla="*/ 488680 w 704850"/>
                <a:gd name="connsiteY37" fmla="*/ 269959 h 733425"/>
                <a:gd name="connsiteX38" fmla="*/ 335585 w 704850"/>
                <a:gd name="connsiteY38" fmla="*/ 434389 h 733425"/>
                <a:gd name="connsiteX39" fmla="*/ 335442 w 704850"/>
                <a:gd name="connsiteY39" fmla="*/ 434484 h 733425"/>
                <a:gd name="connsiteX40" fmla="*/ 331442 w 704850"/>
                <a:gd name="connsiteY40" fmla="*/ 454020 h 733425"/>
                <a:gd name="connsiteX41" fmla="*/ 313278 w 704850"/>
                <a:gd name="connsiteY41" fmla="*/ 654855 h 733425"/>
                <a:gd name="connsiteX42" fmla="*/ 198835 w 704850"/>
                <a:gd name="connsiteY42" fmla="*/ 707147 h 733425"/>
                <a:gd name="connsiteX43" fmla="*/ 80868 w 704850"/>
                <a:gd name="connsiteY43" fmla="*/ 663141 h 733425"/>
                <a:gd name="connsiteX44" fmla="*/ 72552 w 704850"/>
                <a:gd name="connsiteY44" fmla="*/ 430712 h 733425"/>
                <a:gd name="connsiteX45" fmla="*/ 193053 w 704850"/>
                <a:gd name="connsiteY45" fmla="*/ 378230 h 733425"/>
                <a:gd name="connsiteX46" fmla="*/ 271587 w 704850"/>
                <a:gd name="connsiteY46" fmla="*/ 398289 h 733425"/>
                <a:gd name="connsiteX47" fmla="*/ 282512 w 704850"/>
                <a:gd name="connsiteY47" fmla="*/ 399442 h 733425"/>
                <a:gd name="connsiteX48" fmla="*/ 290999 w 704850"/>
                <a:gd name="connsiteY48" fmla="*/ 392536 h 733425"/>
                <a:gd name="connsiteX49" fmla="*/ 618659 w 704850"/>
                <a:gd name="connsiteY49" fmla="*/ 40606 h 733425"/>
                <a:gd name="connsiteX50" fmla="*/ 665179 w 704850"/>
                <a:gd name="connsiteY50" fmla="*/ 35511 h 733425"/>
                <a:gd name="connsiteX51" fmla="*/ 673580 w 704850"/>
                <a:gd name="connsiteY51" fmla="*/ 57266 h 733425"/>
                <a:gd name="connsiteX52" fmla="*/ 663350 w 704850"/>
                <a:gd name="connsiteY52" fmla="*/ 82297 h 733425"/>
                <a:gd name="connsiteX53" fmla="*/ 606705 w 704850"/>
                <a:gd name="connsiteY53" fmla="*/ 143181 h 733425"/>
                <a:gd name="connsiteX54" fmla="*/ 602895 w 704850"/>
                <a:gd name="connsiteY54" fmla="*/ 153430 h 733425"/>
                <a:gd name="connsiteX55" fmla="*/ 607448 w 704850"/>
                <a:gd name="connsiteY55" fmla="*/ 163374 h 733425"/>
                <a:gd name="connsiteX56" fmla="*/ 675132 w 704850"/>
                <a:gd name="connsiteY56" fmla="*/ 226344 h 733425"/>
                <a:gd name="connsiteX57" fmla="*/ 655397 w 704850"/>
                <a:gd name="connsiteY57" fmla="*/ 247556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704850" h="733425">
                  <a:moveTo>
                    <a:pt x="705060" y="215171"/>
                  </a:moveTo>
                  <a:lnTo>
                    <a:pt x="637375" y="152201"/>
                  </a:lnTo>
                  <a:lnTo>
                    <a:pt x="684295" y="101776"/>
                  </a:lnTo>
                  <a:cubicBezTo>
                    <a:pt x="695259" y="89975"/>
                    <a:pt x="701774" y="74011"/>
                    <a:pt x="702164" y="57961"/>
                  </a:cubicBezTo>
                  <a:cubicBezTo>
                    <a:pt x="702574" y="40854"/>
                    <a:pt x="696354" y="25452"/>
                    <a:pt x="684638" y="14584"/>
                  </a:cubicBezTo>
                  <a:cubicBezTo>
                    <a:pt x="661159" y="-7209"/>
                    <a:pt x="621383" y="-4218"/>
                    <a:pt x="597770" y="21147"/>
                  </a:cubicBezTo>
                  <a:lnTo>
                    <a:pt x="274882" y="367933"/>
                  </a:lnTo>
                  <a:cubicBezTo>
                    <a:pt x="199482" y="332481"/>
                    <a:pt x="109204" y="349483"/>
                    <a:pt x="51645" y="411243"/>
                  </a:cubicBezTo>
                  <a:cubicBezTo>
                    <a:pt x="-20859" y="489148"/>
                    <a:pt x="-16487" y="611525"/>
                    <a:pt x="61389" y="684058"/>
                  </a:cubicBezTo>
                  <a:cubicBezTo>
                    <a:pt x="97432" y="717596"/>
                    <a:pt x="143856" y="735836"/>
                    <a:pt x="192805" y="735836"/>
                  </a:cubicBezTo>
                  <a:cubicBezTo>
                    <a:pt x="195149" y="735836"/>
                    <a:pt x="197492" y="735798"/>
                    <a:pt x="199844" y="735712"/>
                  </a:cubicBezTo>
                  <a:cubicBezTo>
                    <a:pt x="251384" y="733874"/>
                    <a:pt x="299095" y="712071"/>
                    <a:pt x="334185" y="674333"/>
                  </a:cubicBezTo>
                  <a:cubicBezTo>
                    <a:pt x="391687" y="612630"/>
                    <a:pt x="402222" y="521333"/>
                    <a:pt x="361455" y="448543"/>
                  </a:cubicBezTo>
                  <a:lnTo>
                    <a:pt x="499844" y="299896"/>
                  </a:lnTo>
                  <a:lnTo>
                    <a:pt x="567509" y="362913"/>
                  </a:lnTo>
                  <a:cubicBezTo>
                    <a:pt x="570281" y="365495"/>
                    <a:pt x="573958" y="366781"/>
                    <a:pt x="577758" y="366733"/>
                  </a:cubicBezTo>
                  <a:cubicBezTo>
                    <a:pt x="581549" y="366600"/>
                    <a:pt x="585131" y="364952"/>
                    <a:pt x="587712" y="362180"/>
                  </a:cubicBezTo>
                  <a:lnTo>
                    <a:pt x="626850" y="320060"/>
                  </a:lnTo>
                  <a:cubicBezTo>
                    <a:pt x="632213" y="314288"/>
                    <a:pt x="631889" y="305249"/>
                    <a:pt x="626126" y="299877"/>
                  </a:cubicBezTo>
                  <a:lnTo>
                    <a:pt x="558461" y="236869"/>
                  </a:lnTo>
                  <a:lnTo>
                    <a:pt x="578711" y="215162"/>
                  </a:lnTo>
                  <a:lnTo>
                    <a:pt x="646357" y="278217"/>
                  </a:lnTo>
                  <a:cubicBezTo>
                    <a:pt x="649120" y="280798"/>
                    <a:pt x="652730" y="282122"/>
                    <a:pt x="656597" y="282046"/>
                  </a:cubicBezTo>
                  <a:cubicBezTo>
                    <a:pt x="660388" y="281913"/>
                    <a:pt x="663960" y="280274"/>
                    <a:pt x="666550" y="277503"/>
                  </a:cubicBezTo>
                  <a:lnTo>
                    <a:pt x="705765" y="235383"/>
                  </a:lnTo>
                  <a:cubicBezTo>
                    <a:pt x="708346" y="232611"/>
                    <a:pt x="709727" y="228925"/>
                    <a:pt x="709584" y="225134"/>
                  </a:cubicBezTo>
                  <a:cubicBezTo>
                    <a:pt x="709470" y="221334"/>
                    <a:pt x="707841" y="217752"/>
                    <a:pt x="705060" y="215171"/>
                  </a:cubicBezTo>
                  <a:close/>
                  <a:moveTo>
                    <a:pt x="655397" y="247556"/>
                  </a:moveTo>
                  <a:lnTo>
                    <a:pt x="587760" y="184510"/>
                  </a:lnTo>
                  <a:cubicBezTo>
                    <a:pt x="581997" y="179138"/>
                    <a:pt x="572948" y="179443"/>
                    <a:pt x="567576" y="185215"/>
                  </a:cubicBezTo>
                  <a:lnTo>
                    <a:pt x="527828" y="227830"/>
                  </a:lnTo>
                  <a:cubicBezTo>
                    <a:pt x="525247" y="230602"/>
                    <a:pt x="523866" y="234288"/>
                    <a:pt x="523999" y="238079"/>
                  </a:cubicBezTo>
                  <a:cubicBezTo>
                    <a:pt x="524133" y="241870"/>
                    <a:pt x="525771" y="245451"/>
                    <a:pt x="528543" y="248032"/>
                  </a:cubicBezTo>
                  <a:lnTo>
                    <a:pt x="596218" y="311059"/>
                  </a:lnTo>
                  <a:lnTo>
                    <a:pt x="576539" y="332243"/>
                  </a:lnTo>
                  <a:lnTo>
                    <a:pt x="508874" y="269235"/>
                  </a:lnTo>
                  <a:cubicBezTo>
                    <a:pt x="506102" y="266654"/>
                    <a:pt x="502520" y="265215"/>
                    <a:pt x="498625" y="265415"/>
                  </a:cubicBezTo>
                  <a:cubicBezTo>
                    <a:pt x="494843" y="265549"/>
                    <a:pt x="491262" y="267187"/>
                    <a:pt x="488680" y="269959"/>
                  </a:cubicBezTo>
                  <a:lnTo>
                    <a:pt x="335585" y="434389"/>
                  </a:lnTo>
                  <a:lnTo>
                    <a:pt x="335442" y="434484"/>
                  </a:lnTo>
                  <a:cubicBezTo>
                    <a:pt x="329041" y="438837"/>
                    <a:pt x="327260" y="447495"/>
                    <a:pt x="331442" y="454020"/>
                  </a:cubicBezTo>
                  <a:cubicBezTo>
                    <a:pt x="371999" y="517276"/>
                    <a:pt x="364532" y="599857"/>
                    <a:pt x="313278" y="654855"/>
                  </a:cubicBezTo>
                  <a:cubicBezTo>
                    <a:pt x="283379" y="687011"/>
                    <a:pt x="242735" y="705575"/>
                    <a:pt x="198835" y="707147"/>
                  </a:cubicBezTo>
                  <a:cubicBezTo>
                    <a:pt x="155096" y="708595"/>
                    <a:pt x="113043" y="693069"/>
                    <a:pt x="80868" y="663141"/>
                  </a:cubicBezTo>
                  <a:cubicBezTo>
                    <a:pt x="14516" y="601353"/>
                    <a:pt x="10792" y="497073"/>
                    <a:pt x="72552" y="430712"/>
                  </a:cubicBezTo>
                  <a:cubicBezTo>
                    <a:pt x="104594" y="396346"/>
                    <a:pt x="148533" y="378230"/>
                    <a:pt x="193053" y="378230"/>
                  </a:cubicBezTo>
                  <a:cubicBezTo>
                    <a:pt x="219837" y="378230"/>
                    <a:pt x="246841" y="384783"/>
                    <a:pt x="271587" y="398289"/>
                  </a:cubicBezTo>
                  <a:cubicBezTo>
                    <a:pt x="274930" y="400118"/>
                    <a:pt x="278873" y="400528"/>
                    <a:pt x="282512" y="399442"/>
                  </a:cubicBezTo>
                  <a:cubicBezTo>
                    <a:pt x="286141" y="398356"/>
                    <a:pt x="289198" y="395870"/>
                    <a:pt x="290999" y="392536"/>
                  </a:cubicBezTo>
                  <a:lnTo>
                    <a:pt x="618659" y="40606"/>
                  </a:lnTo>
                  <a:cubicBezTo>
                    <a:pt x="631517" y="26814"/>
                    <a:pt x="653234" y="24433"/>
                    <a:pt x="665179" y="35511"/>
                  </a:cubicBezTo>
                  <a:cubicBezTo>
                    <a:pt x="670808" y="40730"/>
                    <a:pt x="673780" y="48455"/>
                    <a:pt x="673580" y="57266"/>
                  </a:cubicBezTo>
                  <a:cubicBezTo>
                    <a:pt x="673361" y="66419"/>
                    <a:pt x="669627" y="75544"/>
                    <a:pt x="663350" y="82297"/>
                  </a:cubicBezTo>
                  <a:lnTo>
                    <a:pt x="606705" y="143181"/>
                  </a:lnTo>
                  <a:cubicBezTo>
                    <a:pt x="604124" y="145962"/>
                    <a:pt x="602752" y="149649"/>
                    <a:pt x="602895" y="153430"/>
                  </a:cubicBezTo>
                  <a:cubicBezTo>
                    <a:pt x="603038" y="157211"/>
                    <a:pt x="604676" y="160793"/>
                    <a:pt x="607448" y="163374"/>
                  </a:cubicBezTo>
                  <a:lnTo>
                    <a:pt x="675132" y="226344"/>
                  </a:lnTo>
                  <a:lnTo>
                    <a:pt x="655397" y="24755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58" name="Полилиния 98">
              <a:extLst>
                <a:ext uri="{FF2B5EF4-FFF2-40B4-BE49-F238E27FC236}">
                  <a16:creationId xmlns="" xmlns:a16="http://schemas.microsoft.com/office/drawing/2014/main" id="{A400659E-2C06-450B-8CD8-AFA688D9DED4}"/>
                </a:ext>
              </a:extLst>
            </p:cNvPr>
            <p:cNvSpPr/>
            <p:nvPr/>
          </p:nvSpPr>
          <p:spPr>
            <a:xfrm>
              <a:off x="5302909" y="2841513"/>
              <a:ext cx="126874" cy="126874"/>
            </a:xfrm>
            <a:custGeom>
              <a:avLst/>
              <a:gdLst>
                <a:gd name="connsiteX0" fmla="*/ 65693 w 133350"/>
                <a:gd name="connsiteY0" fmla="*/ 0 h 133350"/>
                <a:gd name="connsiteX1" fmla="*/ 18802 w 133350"/>
                <a:gd name="connsiteY1" fmla="*/ 20336 h 133350"/>
                <a:gd name="connsiteX2" fmla="*/ 9 w 133350"/>
                <a:gd name="connsiteY2" fmla="*/ 67856 h 133350"/>
                <a:gd name="connsiteX3" fmla="*/ 66770 w 133350"/>
                <a:gd name="connsiteY3" fmla="*/ 133541 h 133350"/>
                <a:gd name="connsiteX4" fmla="*/ 67874 w 133350"/>
                <a:gd name="connsiteY4" fmla="*/ 133531 h 133350"/>
                <a:gd name="connsiteX5" fmla="*/ 114766 w 133350"/>
                <a:gd name="connsiteY5" fmla="*/ 113205 h 133350"/>
                <a:gd name="connsiteX6" fmla="*/ 133549 w 133350"/>
                <a:gd name="connsiteY6" fmla="*/ 65675 h 133350"/>
                <a:gd name="connsiteX7" fmla="*/ 113213 w 133350"/>
                <a:gd name="connsiteY7" fmla="*/ 18783 h 133350"/>
                <a:gd name="connsiteX8" fmla="*/ 65693 w 133350"/>
                <a:gd name="connsiteY8" fmla="*/ 0 h 133350"/>
                <a:gd name="connsiteX9" fmla="*/ 94240 w 133350"/>
                <a:gd name="connsiteY9" fmla="*/ 93326 h 133350"/>
                <a:gd name="connsiteX10" fmla="*/ 67417 w 133350"/>
                <a:gd name="connsiteY10" fmla="*/ 104956 h 133350"/>
                <a:gd name="connsiteX11" fmla="*/ 66779 w 133350"/>
                <a:gd name="connsiteY11" fmla="*/ 104966 h 133350"/>
                <a:gd name="connsiteX12" fmla="*/ 28584 w 133350"/>
                <a:gd name="connsiteY12" fmla="*/ 67399 h 133350"/>
                <a:gd name="connsiteX13" fmla="*/ 39328 w 133350"/>
                <a:gd name="connsiteY13" fmla="*/ 40215 h 133350"/>
                <a:gd name="connsiteX14" fmla="*/ 66160 w 133350"/>
                <a:gd name="connsiteY14" fmla="*/ 28584 h 133350"/>
                <a:gd name="connsiteX15" fmla="*/ 66798 w 133350"/>
                <a:gd name="connsiteY15" fmla="*/ 28575 h 133350"/>
                <a:gd name="connsiteX16" fmla="*/ 93354 w 133350"/>
                <a:gd name="connsiteY16" fmla="*/ 39329 h 133350"/>
                <a:gd name="connsiteX17" fmla="*/ 104984 w 133350"/>
                <a:gd name="connsiteY17" fmla="*/ 66142 h 133350"/>
                <a:gd name="connsiteX18" fmla="*/ 94240 w 133350"/>
                <a:gd name="connsiteY18" fmla="*/ 9332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3350" h="133350">
                  <a:moveTo>
                    <a:pt x="65693" y="0"/>
                  </a:moveTo>
                  <a:cubicBezTo>
                    <a:pt x="47853" y="295"/>
                    <a:pt x="31203" y="7515"/>
                    <a:pt x="18802" y="20336"/>
                  </a:cubicBezTo>
                  <a:cubicBezTo>
                    <a:pt x="6391" y="33157"/>
                    <a:pt x="-277" y="50025"/>
                    <a:pt x="9" y="67856"/>
                  </a:cubicBezTo>
                  <a:cubicBezTo>
                    <a:pt x="609" y="104299"/>
                    <a:pt x="30451" y="133541"/>
                    <a:pt x="66770" y="133541"/>
                  </a:cubicBezTo>
                  <a:cubicBezTo>
                    <a:pt x="67141" y="133541"/>
                    <a:pt x="67512" y="133531"/>
                    <a:pt x="67874" y="133531"/>
                  </a:cubicBezTo>
                  <a:cubicBezTo>
                    <a:pt x="85715" y="133236"/>
                    <a:pt x="102364" y="126016"/>
                    <a:pt x="114766" y="113205"/>
                  </a:cubicBezTo>
                  <a:cubicBezTo>
                    <a:pt x="127168" y="100384"/>
                    <a:pt x="133835" y="83506"/>
                    <a:pt x="133549" y="65675"/>
                  </a:cubicBezTo>
                  <a:cubicBezTo>
                    <a:pt x="133254" y="47844"/>
                    <a:pt x="126034" y="31185"/>
                    <a:pt x="113213" y="18783"/>
                  </a:cubicBezTo>
                  <a:cubicBezTo>
                    <a:pt x="100393" y="6382"/>
                    <a:pt x="83524" y="95"/>
                    <a:pt x="65693" y="0"/>
                  </a:cubicBezTo>
                  <a:close/>
                  <a:moveTo>
                    <a:pt x="94240" y="93326"/>
                  </a:moveTo>
                  <a:cubicBezTo>
                    <a:pt x="87144" y="100660"/>
                    <a:pt x="77619" y="104784"/>
                    <a:pt x="67417" y="104956"/>
                  </a:cubicBezTo>
                  <a:cubicBezTo>
                    <a:pt x="67208" y="104966"/>
                    <a:pt x="66998" y="104966"/>
                    <a:pt x="66779" y="104966"/>
                  </a:cubicBezTo>
                  <a:cubicBezTo>
                    <a:pt x="46005" y="104966"/>
                    <a:pt x="28927" y="88240"/>
                    <a:pt x="28584" y="67399"/>
                  </a:cubicBezTo>
                  <a:cubicBezTo>
                    <a:pt x="28412" y="57198"/>
                    <a:pt x="32232" y="47549"/>
                    <a:pt x="39328" y="40215"/>
                  </a:cubicBezTo>
                  <a:cubicBezTo>
                    <a:pt x="46424" y="32880"/>
                    <a:pt x="55959" y="28756"/>
                    <a:pt x="66160" y="28584"/>
                  </a:cubicBezTo>
                  <a:cubicBezTo>
                    <a:pt x="66369" y="28575"/>
                    <a:pt x="66589" y="28575"/>
                    <a:pt x="66798" y="28575"/>
                  </a:cubicBezTo>
                  <a:cubicBezTo>
                    <a:pt x="76761" y="28575"/>
                    <a:pt x="86172" y="32375"/>
                    <a:pt x="93354" y="39329"/>
                  </a:cubicBezTo>
                  <a:cubicBezTo>
                    <a:pt x="100688" y="46425"/>
                    <a:pt x="104822" y="55940"/>
                    <a:pt x="104984" y="66142"/>
                  </a:cubicBezTo>
                  <a:cubicBezTo>
                    <a:pt x="105155" y="76343"/>
                    <a:pt x="101336" y="86001"/>
                    <a:pt x="94240" y="933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59" name="Пятиугольник 58"/>
          <p:cNvSpPr/>
          <p:nvPr/>
        </p:nvSpPr>
        <p:spPr>
          <a:xfrm>
            <a:off x="410602" y="1090681"/>
            <a:ext cx="8679609" cy="428837"/>
          </a:xfrm>
          <a:prstGeom prst="homePlate">
            <a:avLst/>
          </a:prstGeom>
          <a:solidFill>
            <a:srgbClr val="0070C0"/>
          </a:solidFill>
          <a:ln w="19050" cap="flat" cmpd="sng" algn="ctr">
            <a:solidFill>
              <a:srgbClr val="72A2CD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200"/>
            <a:r>
              <a:rPr lang="ru-RU" b="1" dirty="0" smtClean="0">
                <a:solidFill>
                  <a:schemeClr val="lt1"/>
                </a:solidFill>
                <a:latin typeface="Cambria" pitchFamily="18" charset="0"/>
                <a:ea typeface="Cambria" pitchFamily="18" charset="0"/>
              </a:rPr>
              <a:t>Рекомендации Счетной палаты России по итогам  ЭАМ  </a:t>
            </a:r>
          </a:p>
          <a:p>
            <a:pPr algn="ctr" defTabSz="457200"/>
            <a:r>
              <a:rPr lang="ru-RU" sz="1200" b="1" dirty="0" smtClean="0">
                <a:solidFill>
                  <a:schemeClr val="lt1"/>
                </a:solidFill>
                <a:latin typeface="Cambria" pitchFamily="18" charset="0"/>
                <a:ea typeface="Cambria" pitchFamily="18" charset="0"/>
              </a:rPr>
              <a:t>«</a:t>
            </a:r>
            <a:r>
              <a:rPr lang="ru-RU" sz="1050" b="1" dirty="0" smtClean="0">
                <a:solidFill>
                  <a:schemeClr val="lt1"/>
                </a:solidFill>
                <a:latin typeface="Cambria" pitchFamily="18" charset="0"/>
                <a:ea typeface="Cambria" pitchFamily="18" charset="0"/>
              </a:rPr>
              <a:t>Анализ деятельности федеральных органов исполнительной власти по администрированию дебиторской задолженности»</a:t>
            </a:r>
            <a:r>
              <a:rPr lang="ru-RU" sz="1050" kern="0" dirty="0" smtClean="0">
                <a:solidFill>
                  <a:srgbClr val="FFFFFF"/>
                </a:solidFill>
                <a:latin typeface="Arial"/>
              </a:rPr>
              <a:t> </a:t>
            </a:r>
            <a:endParaRPr lang="ru-RU" sz="105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="" xmlns:a16="http://schemas.microsoft.com/office/drawing/2014/main" id="{A823FC73-DDF5-410E-98EB-EEFFBBDA0328}"/>
              </a:ext>
            </a:extLst>
          </p:cNvPr>
          <p:cNvSpPr/>
          <p:nvPr/>
        </p:nvSpPr>
        <p:spPr>
          <a:xfrm>
            <a:off x="90791" y="1513307"/>
            <a:ext cx="4463280" cy="3476745"/>
          </a:xfrm>
          <a:prstGeom prst="rect">
            <a:avLst/>
          </a:prstGeom>
          <a:solidFill>
            <a:schemeClr val="bg1"/>
          </a:solidFill>
          <a:ln w="3175">
            <a:solidFill>
              <a:srgbClr val="155F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" name="Прямоугольник 62">
            <a:extLst>
              <a:ext uri="{FF2B5EF4-FFF2-40B4-BE49-F238E27FC236}">
                <a16:creationId xmlns="" xmlns:a16="http://schemas.microsoft.com/office/drawing/2014/main" id="{A823FC73-DDF5-410E-98EB-EEFFBBDA0328}"/>
              </a:ext>
            </a:extLst>
          </p:cNvPr>
          <p:cNvSpPr/>
          <p:nvPr/>
        </p:nvSpPr>
        <p:spPr>
          <a:xfrm>
            <a:off x="4611864" y="1558463"/>
            <a:ext cx="4437530" cy="3454523"/>
          </a:xfrm>
          <a:prstGeom prst="rect">
            <a:avLst/>
          </a:prstGeom>
          <a:solidFill>
            <a:schemeClr val="bg1"/>
          </a:solidFill>
          <a:ln w="3175">
            <a:solidFill>
              <a:srgbClr val="155F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矩形 34"/>
          <p:cNvSpPr/>
          <p:nvPr/>
        </p:nvSpPr>
        <p:spPr bwMode="auto">
          <a:xfrm>
            <a:off x="224114" y="1593479"/>
            <a:ext cx="4320992" cy="463921"/>
          </a:xfrm>
          <a:prstGeom prst="rect">
            <a:avLst/>
          </a:prstGeom>
          <a:solidFill>
            <a:srgbClr val="0070C0"/>
          </a:solidFill>
          <a:ln w="53975"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1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ПЕРЕЧЕНЬ ПОРУЧЕНИЙ ПРЕЗИДЕНТА РОССИИ  </a:t>
            </a:r>
            <a:r>
              <a:rPr lang="ru-RU" sz="11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от 02.07.2023 № ПР-1313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609600" y="2159540"/>
            <a:ext cx="3579779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Приказ Минфина России </a:t>
            </a:r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от 18.11.2022 № 172н</a:t>
            </a: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endParaRPr lang="ru-RU" sz="11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525293" y="2399489"/>
            <a:ext cx="3858639" cy="43088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285750" indent="-285750"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Методические рекомендации Минфина России </a:t>
            </a:r>
          </a:p>
          <a:p>
            <a:pPr marL="285750" indent="-285750" algn="ctr"/>
            <a:r>
              <a:rPr lang="ru-RU" sz="10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от 21.04.2023 № 23-01-12/36522</a:t>
            </a:r>
            <a:endParaRPr lang="ru-RU" sz="105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77821" y="2691319"/>
            <a:ext cx="445526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недопущение увеличения объемов накопленной дебиторской задолженности</a:t>
            </a:r>
          </a:p>
          <a:p>
            <a:pPr marL="342900" indent="-342900" algn="just"/>
            <a:endParaRPr lang="ru-RU" sz="2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сокращение объемов дебиторской задолженности по доходам</a:t>
            </a:r>
          </a:p>
          <a:p>
            <a:pPr marL="342900" indent="-342900" algn="just"/>
            <a:endParaRPr lang="ru-RU" sz="2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повышение прозрачности и эффективности работы с дебиторской задолженностью по доходам </a:t>
            </a:r>
            <a:endParaRPr lang="ru-RU" sz="11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161366" y="3767847"/>
            <a:ext cx="4410635" cy="121571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indent="806450" algn="just">
              <a:buClr>
                <a:srgbClr val="3E52A0"/>
              </a:buClr>
            </a:pPr>
            <a:r>
              <a:rPr lang="ru-RU" sz="9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Включение обязательств субъектов РФ </a:t>
            </a:r>
          </a:p>
          <a:p>
            <a:pPr indent="627063" algn="just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по повышению эффективности управления</a:t>
            </a:r>
          </a:p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дебиторской задолженностью по доходам   в соглашения, которыми предусматриваются меры по социально-экономическому развитию и оздоровлению государственных финансов субъектов РФ</a:t>
            </a:r>
          </a:p>
        </p:txBody>
      </p:sp>
      <p:sp>
        <p:nvSpPr>
          <p:cNvPr id="74" name="矩形 34"/>
          <p:cNvSpPr/>
          <p:nvPr/>
        </p:nvSpPr>
        <p:spPr bwMode="auto">
          <a:xfrm>
            <a:off x="4661643" y="1588850"/>
            <a:ext cx="4320992" cy="475273"/>
          </a:xfrm>
          <a:prstGeom prst="rect">
            <a:avLst/>
          </a:prstGeom>
          <a:solidFill>
            <a:srgbClr val="0070C0"/>
          </a:solidFill>
          <a:ln w="53975">
            <a:solidFill>
              <a:srgbClr val="FFC00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1"/>
          <a:lstStyle/>
          <a:p>
            <a:pPr algn="ctr"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МЕРЫ, ПРИНЯТЫЕ НА ТЕРРИТРИИ КРАСНОДАРСКОГО КРАЯ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4629964" y="2075234"/>
            <a:ext cx="4370600" cy="4616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Внесены изменения в Программу         </a:t>
            </a:r>
          </a:p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оздоровления государственных финансов </a:t>
            </a:r>
            <a:endParaRPr lang="ru-RU" sz="12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4620999" y="2587558"/>
            <a:ext cx="4370600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Уточнен порядок осуществления главными администраторами доходов и (или) находящимися в их ведении администраторами доходов бюджетных полномочий   </a:t>
            </a:r>
            <a:endParaRPr lang="ru-RU" sz="12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4655900" y="3391711"/>
            <a:ext cx="4370600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Утверждена «дорожная карта» по взысканию дебиторской задолженности по платежам </a:t>
            </a:r>
          </a:p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в бюджет, пеням и штрафам по ним</a:t>
            </a:r>
            <a:endParaRPr lang="ru-RU" sz="12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="" xmlns:a16="http://schemas.microsoft.com/office/drawing/2014/main" id="{543D9A14-D1B6-4276-AEB2-75B385C412E2}"/>
              </a:ext>
            </a:extLst>
          </p:cNvPr>
          <p:cNvSpPr txBox="1"/>
          <p:nvPr/>
        </p:nvSpPr>
        <p:spPr>
          <a:xfrm>
            <a:off x="4629959" y="4053191"/>
            <a:ext cx="4416763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indent="627063" algn="ctr">
              <a:buClr>
                <a:srgbClr val="3E52A0"/>
              </a:buClr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Утвержден план мероприятий по реализации соглашения, которым предусматриваются меры по социально-экономическому развитию и оздоровлению государственных финансов Краснодарского края  </a:t>
            </a:r>
            <a:endParaRPr lang="ru-RU" sz="1200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  <a:cs typeface="Arial" panose="020B0604020202020204" pitchFamily="34" charset="0"/>
            </a:endParaRPr>
          </a:p>
        </p:txBody>
      </p:sp>
      <p:pic>
        <p:nvPicPr>
          <p:cNvPr id="84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015" y="3952834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  <p:pic>
        <p:nvPicPr>
          <p:cNvPr id="31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772" y="3359447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771" y="2548809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529" y="2162945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92" y="4040384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2" y="2114307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Муравей\AppData\Local\Packages\Microsoft.Windows.Photos_8wekyb3d8bbwe\TempState\ShareServiceTempFolder\af3fe4bc5332144ba11b5377c7299c4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2" y="2458019"/>
            <a:ext cx="537496" cy="327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Диаграмма 17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2543790" y="953311"/>
          <a:ext cx="3077083" cy="778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Стрелка вниз 18"/>
          <p:cNvSpPr/>
          <p:nvPr/>
        </p:nvSpPr>
        <p:spPr>
          <a:xfrm>
            <a:off x="1752132" y="1435450"/>
            <a:ext cx="1264024" cy="517711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419382" y="447473"/>
            <a:ext cx="724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8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886" y="1"/>
            <a:ext cx="7963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Динамика изменения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дебиторской задолженности</a:t>
            </a:r>
            <a:endParaRPr lang="ru-RU" sz="28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296" t="2750" r="8882" b="39500"/>
          <a:stretch>
            <a:fillRect/>
          </a:stretch>
        </p:blipFill>
        <p:spPr bwMode="auto">
          <a:xfrm>
            <a:off x="3806757" y="1119277"/>
            <a:ext cx="5164254" cy="1960353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593" t="2347" r="8635" b="39371"/>
          <a:stretch>
            <a:fillRect/>
          </a:stretch>
        </p:blipFill>
        <p:spPr bwMode="auto">
          <a:xfrm>
            <a:off x="103762" y="3254545"/>
            <a:ext cx="4467925" cy="174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927" t="2488" r="8791" b="39371"/>
          <a:stretch>
            <a:fillRect/>
          </a:stretch>
        </p:blipFill>
        <p:spPr bwMode="auto">
          <a:xfrm>
            <a:off x="4889771" y="3267516"/>
            <a:ext cx="4150468" cy="175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rot="20970776">
            <a:off x="3546036" y="1668806"/>
            <a:ext cx="3025532" cy="3193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+ в 3,2 раза</a:t>
            </a:r>
            <a:endParaRPr lang="ru-RU" b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0" name="Прямая со стрелкой 9"/>
          <p:cNvCxnSpPr>
            <a:stCxn id="12" idx="0"/>
            <a:endCxn id="11" idx="1"/>
          </p:cNvCxnSpPr>
          <p:nvPr/>
        </p:nvCxnSpPr>
        <p:spPr>
          <a:xfrm rot="5400000" flipH="1" flipV="1">
            <a:off x="5691327" y="68644"/>
            <a:ext cx="632489" cy="36552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835202" y="1465730"/>
            <a:ext cx="699198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870657" y="2212519"/>
            <a:ext cx="618565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s://media.dash.org/wp-content/uploads/image_from_io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859" t="10374" r="11218" b="9198"/>
          <a:stretch>
            <a:fillRect/>
          </a:stretch>
        </p:blipFill>
        <p:spPr bwMode="auto">
          <a:xfrm>
            <a:off x="188067" y="1114360"/>
            <a:ext cx="922281" cy="80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644630" y="3883338"/>
            <a:ext cx="615704" cy="2541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Диаграмма 15">
            <a:extLst>
              <a:ext uri="{FF2B5EF4-FFF2-40B4-BE49-F238E27FC236}">
                <a16:creationId xmlns="" xmlns:a16="http://schemas.microsoft.com/office/drawing/2014/main" id="{283574E3-BBF0-476B-80CA-7D8E24C2CEEB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50396043"/>
              </p:ext>
            </p:extLst>
          </p:nvPr>
        </p:nvGraphicFramePr>
        <p:xfrm>
          <a:off x="1181154" y="1031132"/>
          <a:ext cx="1992353" cy="731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8961" y="2104464"/>
            <a:ext cx="3173508" cy="779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на 01.01.2024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Cambria" pitchFamily="18" charset="0"/>
                <a:ea typeface="Cambria" pitchFamily="18" charset="0"/>
              </a:rPr>
              <a:t>в общем объеме дебиторской задолженности на долю просроченной приходится 19,6 % </a:t>
            </a:r>
            <a:endParaRPr lang="ru-RU" sz="1600" b="1" dirty="0">
              <a:solidFill>
                <a:srgbClr val="FF0000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395" y="56197"/>
            <a:ext cx="8229600" cy="84107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Регламент по работе </a:t>
            </a:r>
            <a:b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с дебиторской задолженностью</a:t>
            </a:r>
            <a:endParaRPr lang="ru-RU" sz="24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8706"/>
            <a:ext cx="4830792" cy="4020765"/>
          </a:xfrm>
        </p:spPr>
        <p:txBody>
          <a:bodyPr>
            <a:noAutofit/>
          </a:bodyPr>
          <a:lstStyle/>
          <a:p>
            <a:pPr algn="ctr" fontAlgn="base">
              <a:buNone/>
            </a:pP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Для внедрения системы контроля дебиторской задолженности необходимо разработать </a:t>
            </a:r>
            <a:r>
              <a:rPr lang="ru-RU" sz="16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регламент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, в котором предусмотреть:</a:t>
            </a:r>
          </a:p>
          <a:p>
            <a:pPr lvl="0" algn="just" fontAlgn="base"/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всех </a:t>
            </a:r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ответственных лиц 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на каждом этапе работы с контрагентом (от стадии заключения договора до момента оплаты задолженности);</a:t>
            </a:r>
          </a:p>
          <a:p>
            <a:pPr lvl="0" algn="just" fontAlgn="base"/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порядок предварительной работы 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с потенциальными дебиторами на предмет их платежеспособности, </a:t>
            </a:r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наблюдение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за своевременностью выполнения ими своих обязательств;</a:t>
            </a:r>
          </a:p>
          <a:p>
            <a:pPr lvl="0" algn="just" fontAlgn="base"/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срок мониторинга 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задолженности (ежедневно, раз в три дня или иной допустимый период);</a:t>
            </a:r>
          </a:p>
          <a:p>
            <a:pPr lvl="0" algn="just" fontAlgn="base"/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форму документа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, в котором раскрывается перечень дебиторов с указанием сумм задолженности, сроков погашения задолженности по договору, количества дней просрочки, принятые меры по взысканию просроченной задолженности и т.п.;</a:t>
            </a:r>
          </a:p>
          <a:p>
            <a:pPr lvl="0" algn="just" fontAlgn="base"/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меры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по взысканию просроченной задолженности (уведомления о просрочке платежа, претензионное письмо, переговоры по оплате задолженности, подача судебных исков и т.п.), </a:t>
            </a:r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сроки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осуществления предусмотренных мер.</a:t>
            </a:r>
          </a:p>
          <a:p>
            <a:pPr lvl="0" algn="just" fontAlgn="base"/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выявление </a:t>
            </a:r>
            <a:r>
              <a:rPr lang="ru-RU" sz="105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степени риска </a:t>
            </a:r>
            <a:r>
              <a:rPr lang="ru-RU" sz="10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появления недобросовестных покупателей путем расчета резерва по сомнительным долгам.</a:t>
            </a:r>
          </a:p>
          <a:p>
            <a:pPr algn="just"/>
            <a:endParaRPr lang="ru-RU" sz="105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34399" y="421533"/>
            <a:ext cx="60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9</a:t>
            </a:r>
            <a:endParaRPr lang="ru-RU" sz="320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 rot="10800000">
            <a:off x="4876799" y="2243847"/>
            <a:ext cx="4111557" cy="539712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993532" y="2256817"/>
            <a:ext cx="3988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несоблюдение </a:t>
            </a:r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сроков утверждения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регламентов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 rot="10800000">
            <a:off x="4876799" y="2827502"/>
            <a:ext cx="4111557" cy="596631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0017" y="2782111"/>
            <a:ext cx="393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отсутствие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установленных </a:t>
            </a:r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сроков реализации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каждого из </a:t>
            </a:r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этапов</a:t>
            </a:r>
            <a:endParaRPr lang="ru-RU" sz="1400" b="1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 rot="10800000">
            <a:off x="4915711" y="3464155"/>
            <a:ext cx="4072646" cy="653888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58384" y="3448808"/>
            <a:ext cx="3923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отсутствие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порядка работы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на каждом этапе по каждому виду дебиторской задолженности</a:t>
            </a:r>
            <a:endParaRPr lang="ru-RU" sz="1400" b="1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 rot="10800000">
            <a:off x="4909223" y="4179525"/>
            <a:ext cx="4098589" cy="775096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12988" y="4150467"/>
            <a:ext cx="39299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отсутствие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закрепления ответственных </a:t>
            </a:r>
            <a:r>
              <a:rPr lang="ru-RU" sz="1400" b="1" dirty="0" smtClean="0">
                <a:latin typeface="Cambria" pitchFamily="18" charset="0"/>
                <a:ea typeface="Cambria" pitchFamily="18" charset="0"/>
              </a:rPr>
              <a:t>лиц (структурных подразделений)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по каждому виду дебиторской задолженности</a:t>
            </a:r>
            <a:endParaRPr lang="ru-RU" sz="1400" b="1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626993" y="1357582"/>
            <a:ext cx="433478" cy="86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640682" y="1870746"/>
            <a:ext cx="408180" cy="7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4624118" y="2403535"/>
            <a:ext cx="433478" cy="86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624118" y="2921120"/>
            <a:ext cx="433478" cy="86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4632744" y="3432235"/>
            <a:ext cx="433478" cy="86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4641371" y="3930411"/>
            <a:ext cx="433478" cy="86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4641371" y="4473875"/>
            <a:ext cx="433478" cy="862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826D57B4-BA65-4C54-B34F-C658E8492865}"/>
              </a:ext>
            </a:extLst>
          </p:cNvPr>
          <p:cNvSpPr txBox="1"/>
          <p:nvPr/>
        </p:nvSpPr>
        <p:spPr>
          <a:xfrm>
            <a:off x="4909225" y="1046672"/>
            <a:ext cx="4098587" cy="113107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2700000" scaled="1"/>
            <a:tileRect/>
          </a:gradFill>
          <a:ln w="12700">
            <a:noFill/>
          </a:ln>
          <a:effectLst>
            <a:outerShdw blurRad="107950" dist="12700" dir="5400000" algn="ctr">
              <a:srgbClr val="000000"/>
            </a:outerShdw>
            <a:softEdge rad="127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58775" algn="just"/>
            <a:r>
              <a:rPr lang="ru-RU" sz="135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         </a:t>
            </a:r>
            <a:r>
              <a:rPr lang="ru-RU" sz="135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Регламент должен включать </a:t>
            </a:r>
          </a:p>
          <a:p>
            <a:pPr marL="358775" algn="just"/>
            <a:r>
              <a:rPr lang="ru-RU" sz="1350" b="1" dirty="0" smtClean="0">
                <a:solidFill>
                  <a:schemeClr val="bg1"/>
                </a:solidFill>
                <a:latin typeface="Cambria" pitchFamily="18" charset="0"/>
                <a:ea typeface="Cambria" pitchFamily="18" charset="0"/>
              </a:rPr>
              <a:t>в себя полный комплекс действий, начиная от проведения профилактических мер до фактического зачисления платежей в бюджет</a:t>
            </a:r>
            <a:endParaRPr lang="en-US" sz="1350" b="1" dirty="0">
              <a:solidFill>
                <a:schemeClr val="bg1"/>
              </a:solidFill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613" y="1069041"/>
            <a:ext cx="461056" cy="375466"/>
          </a:xfrm>
          <a:prstGeom prst="rect">
            <a:avLst/>
          </a:prstGeom>
          <a:noFill/>
        </p:spPr>
      </p:pic>
      <p:pic>
        <p:nvPicPr>
          <p:cNvPr id="23" name="Picture 3" descr="Z:\=Обмен\Романец Н.Н\gfffkfn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370" cy="90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16379</TotalTime>
  <Words>1627</Words>
  <Application>Microsoft Office PowerPoint</Application>
  <PresentationFormat>Экран (16:9)</PresentationFormat>
  <Paragraphs>222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Проскурина Светлана Викторовна, аудитор Контрольно-счетной палаты Краснодарского края</vt:lpstr>
      <vt:lpstr>Внешняя проверка  бюджетной отчетности</vt:lpstr>
      <vt:lpstr>Внешняя проверка  бюджетной отчетности</vt:lpstr>
      <vt:lpstr>Слайд 4</vt:lpstr>
      <vt:lpstr>Слайд 5</vt:lpstr>
      <vt:lpstr>Слайд 6</vt:lpstr>
      <vt:lpstr> </vt:lpstr>
      <vt:lpstr>Слайд 8</vt:lpstr>
      <vt:lpstr>Регламент по работе  с дебиторской задолженностью</vt:lpstr>
      <vt:lpstr>Система оценки мер по недопущению  увеличения объемов накопленной дебиторской задолженности</vt:lpstr>
      <vt:lpstr>Нормативное правовое регулирование</vt:lpstr>
      <vt:lpstr>Слайд 12</vt:lpstr>
      <vt:lpstr>Слайд 13</vt:lpstr>
      <vt:lpstr>Слайд 14</vt:lpstr>
      <vt:lpstr>Слайд 15</vt:lpstr>
      <vt:lpstr>Слайд 16</vt:lpstr>
      <vt:lpstr>Выявление резервов  (налоговые и неналоговые доходы - ННД)  для увеличения прогнозируемых поступлений в бюджет края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Проскурина</cp:lastModifiedBy>
  <cp:revision>1566</cp:revision>
  <cp:lastPrinted>2024-04-03T06:44:08Z</cp:lastPrinted>
  <dcterms:created xsi:type="dcterms:W3CDTF">2018-09-04T12:10:47Z</dcterms:created>
  <dcterms:modified xsi:type="dcterms:W3CDTF">2024-04-19T04:49:41Z</dcterms:modified>
</cp:coreProperties>
</file>