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28" r:id="rId2"/>
    <p:sldId id="525" r:id="rId3"/>
    <p:sldId id="524" r:id="rId4"/>
    <p:sldId id="527" r:id="rId5"/>
    <p:sldId id="530" r:id="rId6"/>
    <p:sldId id="549" r:id="rId7"/>
    <p:sldId id="533" r:id="rId8"/>
    <p:sldId id="534" r:id="rId9"/>
    <p:sldId id="544" r:id="rId10"/>
    <p:sldId id="535" r:id="rId11"/>
    <p:sldId id="546" r:id="rId12"/>
    <p:sldId id="547" r:id="rId13"/>
    <p:sldId id="536" r:id="rId14"/>
    <p:sldId id="419" r:id="rId15"/>
    <p:sldId id="543" r:id="rId16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FF0000"/>
    <a:srgbClr val="FF0066"/>
    <a:srgbClr val="FF3300"/>
    <a:srgbClr val="008080"/>
    <a:srgbClr val="333399"/>
    <a:srgbClr val="FF7C80"/>
    <a:srgbClr val="99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333" autoAdjust="0"/>
  </p:normalViewPr>
  <p:slideViewPr>
    <p:cSldViewPr>
      <p:cViewPr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407" cy="511075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3406" y="0"/>
            <a:ext cx="3077407" cy="511075"/>
          </a:xfrm>
          <a:prstGeom prst="rect">
            <a:avLst/>
          </a:prstGeom>
        </p:spPr>
        <p:txBody>
          <a:bodyPr vert="horz" lIns="94924" tIns="47462" rIns="94924" bIns="47462" rtlCol="0"/>
          <a:lstStyle>
            <a:lvl1pPr algn="r">
              <a:defRPr sz="1200"/>
            </a:lvl1pPr>
          </a:lstStyle>
          <a:p>
            <a:fld id="{2F868ED5-A124-4A0A-9B7B-4C1E8807BB6F}" type="datetimeFigureOut">
              <a:rPr lang="ru-RU" smtClean="0"/>
              <a:pPr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1900"/>
            <a:ext cx="3077407" cy="511075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3406" y="9721900"/>
            <a:ext cx="3077407" cy="511075"/>
          </a:xfrm>
          <a:prstGeom prst="rect">
            <a:avLst/>
          </a:prstGeom>
        </p:spPr>
        <p:txBody>
          <a:bodyPr vert="horz" lIns="94924" tIns="47462" rIns="94924" bIns="47462" rtlCol="0" anchor="b"/>
          <a:lstStyle>
            <a:lvl1pPr algn="r">
              <a:defRPr sz="1200"/>
            </a:lvl1pPr>
          </a:lstStyle>
          <a:p>
            <a:fld id="{ED89ED49-8853-44F9-A992-74B33E2E00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814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40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8" rIns="96557" bIns="48278" numCol="1" anchor="t" anchorCtr="0" compatLnSpc="1">
            <a:prstTxWarp prst="textNoShape">
              <a:avLst/>
            </a:prstTxWarp>
          </a:bodyPr>
          <a:lstStyle>
            <a:lvl1pPr defTabSz="96571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406" y="0"/>
            <a:ext cx="307740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8" rIns="96557" bIns="48278" numCol="1" anchor="t" anchorCtr="0" compatLnSpc="1">
            <a:prstTxWarp prst="textNoShape">
              <a:avLst/>
            </a:prstTxWarp>
          </a:bodyPr>
          <a:lstStyle>
            <a:lvl1pPr algn="r" defTabSz="96571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65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16" y="4860131"/>
            <a:ext cx="5682645" cy="460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8" rIns="96557" bIns="482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900"/>
            <a:ext cx="307740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8" rIns="96557" bIns="48278" numCol="1" anchor="b" anchorCtr="0" compatLnSpc="1">
            <a:prstTxWarp prst="textNoShape">
              <a:avLst/>
            </a:prstTxWarp>
          </a:bodyPr>
          <a:lstStyle>
            <a:lvl1pPr defTabSz="965718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406" y="9721900"/>
            <a:ext cx="3077407" cy="51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7" tIns="48278" rIns="96557" bIns="48278" numCol="1" anchor="b" anchorCtr="0" compatLnSpc="1">
            <a:prstTxWarp prst="textNoShape">
              <a:avLst/>
            </a:prstTxWarp>
          </a:bodyPr>
          <a:lstStyle>
            <a:lvl1pPr algn="r" defTabSz="96571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8C83ED3-A06B-4350-A43B-199D71D59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967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C30E8-0A3A-4F7B-9469-1B9084F8CA2F}" type="slidenum">
              <a:rPr lang="ru-RU" smtClean="0">
                <a:ea typeface="ＭＳ Ｐゴシック" pitchFamily="34" charset="-128"/>
              </a:rPr>
              <a:pPr/>
              <a:t>6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C30E8-0A3A-4F7B-9469-1B9084F8CA2F}" type="slidenum">
              <a:rPr lang="ru-RU" smtClean="0">
                <a:ea typeface="ＭＳ Ｐゴシック" pitchFamily="34" charset="-128"/>
              </a:rPr>
              <a:pPr/>
              <a:t>11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5C30E8-0A3A-4F7B-9469-1B9084F8CA2F}" type="slidenum">
              <a:rPr lang="ru-RU" smtClean="0">
                <a:ea typeface="ＭＳ Ｐゴシック" pitchFamily="34" charset="-128"/>
              </a:rPr>
              <a:pPr/>
              <a:t>14</a:t>
            </a:fld>
            <a:endParaRPr lang="ru-RU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0D6E1-3138-4673-8759-E9677C844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173BB-7E91-4D41-8A9C-0989E85AF6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68A0C-BD06-416C-9ABA-07AE1014B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9B716-3AF9-4E04-A490-7E49C74B8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4376C-5A18-4065-AE21-F1A5E3840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5E2D3-2105-40BC-A182-9747010649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84DF-4BE1-4DEB-B928-60AB83715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ECA15-F8D6-462C-A41A-218CC0C8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8B8B-253D-4729-A9BF-40BFE56A6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4155B-997E-4DAF-86EF-A4B5D58A2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0EB7-17D0-49E6-ABF8-237790D85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901C-56B8-40D4-979A-53EAF73C0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2D66F-2C4D-4B66-A5D4-065A3B57C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4138723-1964-4204-BDEB-3ADCB5896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5" r:id="rId1"/>
    <p:sldLayoutId id="2147484792" r:id="rId2"/>
    <p:sldLayoutId id="2147484793" r:id="rId3"/>
    <p:sldLayoutId id="2147484794" r:id="rId4"/>
    <p:sldLayoutId id="2147484795" r:id="rId5"/>
    <p:sldLayoutId id="2147484796" r:id="rId6"/>
    <p:sldLayoutId id="2147484797" r:id="rId7"/>
    <p:sldLayoutId id="2147484798" r:id="rId8"/>
    <p:sldLayoutId id="2147484799" r:id="rId9"/>
    <p:sldLayoutId id="2147484800" r:id="rId10"/>
    <p:sldLayoutId id="2147484801" r:id="rId11"/>
    <p:sldLayoutId id="2147484802" r:id="rId12"/>
    <p:sldLayoutId id="2147484803" r:id="rId13"/>
    <p:sldLayoutId id="2147484804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/>
          <a:lstStyle/>
          <a:p>
            <a:r>
              <a:rPr lang="ru-RU" sz="1600" b="1" dirty="0" smtClean="0"/>
              <a:t>«Требования законодательства и методология аудита в сфере закупок муниципального контрольно-счетного органа»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5" name="Содержимое 4" descr="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77826"/>
            <a:ext cx="9143999" cy="521952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ЭТАПЫ АУДИТА ЗАКУПОК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algn="ctr">
              <a:buNone/>
            </a:pPr>
            <a:r>
              <a:rPr lang="ru-RU" sz="1600" dirty="0" smtClean="0"/>
              <a:t>Аудит в сфере закупок включает в себя три этапа</a:t>
            </a:r>
            <a:r>
              <a:rPr lang="ru-RU" sz="1600" u="sng" dirty="0" smtClean="0"/>
              <a:t>: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</a:t>
            </a:r>
          </a:p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600" b="1" i="1" u="sng" dirty="0" smtClean="0"/>
              <a:t>1) Подготовительный этап:</a:t>
            </a:r>
          </a:p>
          <a:p>
            <a:pPr>
              <a:buNone/>
            </a:pPr>
            <a:r>
              <a:rPr lang="ru-RU" sz="1600" i="1" dirty="0" smtClean="0"/>
              <a:t>      </a:t>
            </a:r>
            <a:r>
              <a:rPr lang="ru-RU" sz="1400" dirty="0" smtClean="0"/>
              <a:t>осуществляется предварительное изучение предмета и объектов аудита (контроля), анализ их специфики, сбор необходимых данных и информации, по результатам которых подготавливается план проведения мероприятия (в зависимости от формы проводимого мероприятия – рабочий план, план-задание либо др.).</a:t>
            </a:r>
          </a:p>
          <a:p>
            <a:pPr>
              <a:buNone/>
            </a:pPr>
            <a:r>
              <a:rPr lang="ru-RU" sz="1600" b="1" i="1" dirty="0" smtClean="0"/>
              <a:t>      </a:t>
            </a:r>
            <a:r>
              <a:rPr lang="ru-RU" sz="1600" b="1" i="1" u="sng" dirty="0" smtClean="0"/>
              <a:t>2) Основной этап:</a:t>
            </a:r>
          </a:p>
          <a:p>
            <a:pPr>
              <a:buNone/>
            </a:pPr>
            <a:r>
              <a:rPr lang="ru-RU" sz="1400" dirty="0" smtClean="0"/>
              <a:t>       проводятся проверка, анализ и оценка информации о законности, целесообразности, обоснованности, своевременности, эффективности и результативности расходов на закупки по планируемым к заключению, заключенным и исполненным контрактам в соответствии с вопросами плана проведения мероприятия.</a:t>
            </a:r>
          </a:p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600" b="1" i="1" u="sng" dirty="0" smtClean="0"/>
              <a:t>3) Заключительный этап:</a:t>
            </a:r>
          </a:p>
          <a:p>
            <a:pPr>
              <a:buNone/>
            </a:pPr>
            <a:r>
              <a:rPr lang="ru-RU" sz="1400" dirty="0" smtClean="0"/>
              <a:t>       обобщаются результаты проведения аудита, подготавливается отчет (раздел отчета) по проведенному аудиту, в том числе устанавливаются причины выявленных отклонений, нарушений и недостатков, подготавливаются предложения, направленные на их устранение и на совершенствование контрактной системы в сфере закупок.</a:t>
            </a:r>
          </a:p>
          <a:p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1621CD-DE55-4E57-AEE0-90AEC2A517D3}" type="slidenum">
              <a:rPr lang="ru-RU" smtClean="0">
                <a:ea typeface="ＭＳ Ｐゴシック" pitchFamily="34" charset="-128"/>
              </a:rPr>
              <a:pPr/>
              <a:t>11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2204864"/>
            <a:ext cx="2428875" cy="314325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1) Вопрос разграничения статуса и компетенции КСО и органов, уполномоченных на осуществление контроля в сфере закупок.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 b="1" kern="0" dirty="0">
              <a:solidFill>
                <a:srgbClr val="002060"/>
              </a:solidFill>
              <a:latin typeface="Calibri" pitchFamily="34" charset="0"/>
              <a:cs typeface="ＭＳ Ｐゴシック" charset="-128"/>
            </a:endParaRPr>
          </a:p>
        </p:txBody>
      </p:sp>
      <p:pic>
        <p:nvPicPr>
          <p:cNvPr id="11" name="Рисунок 10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1880" y="2204864"/>
            <a:ext cx="2428875" cy="314325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2) Определение формы аудита закупок.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2204864"/>
            <a:ext cx="2428875" cy="314325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 3) Вопрос о мерах реагирования, применяемых по итогам деятельности контрольных органов и КСО. 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</a:rPr>
              <a:t>ПРОБЛЕМНЫЕ ВОПРОСЫ АУДИТА В СФЕРЕ ЗАКУПОК</a:t>
            </a:r>
            <a:endParaRPr 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60040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/>
          </a:p>
        </p:txBody>
      </p:sp>
      <p:pic>
        <p:nvPicPr>
          <p:cNvPr id="5" name="Содержимое 4" descr="kso-page-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08720"/>
            <a:ext cx="9144000" cy="561662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47936" y="1205136"/>
            <a:ext cx="8229600" cy="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</a:b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600" kern="0" dirty="0" smtClean="0">
              <a:solidFill>
                <a:srgbClr val="333399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ОСУЩЕСТВЛЕНИЕ КОНТРОЛЬНОГО МЕРОПРИЯТИЯ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800" b="1" dirty="0" smtClean="0"/>
              <a:t>Недостатки выявляемые при проведении аудита в сфере закупок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r>
              <a:rPr lang="ru-RU" sz="1600" dirty="0" smtClean="0"/>
              <a:t>- снижение экономии от муниципальных закупок;</a:t>
            </a:r>
          </a:p>
          <a:p>
            <a:r>
              <a:rPr lang="ru-RU" sz="1600" dirty="0" smtClean="0"/>
              <a:t>- увеличение закупок у единственного поставщика (подрядчика, исполнителя);</a:t>
            </a:r>
          </a:p>
          <a:p>
            <a:r>
              <a:rPr lang="ru-RU" sz="1600" dirty="0" smtClean="0"/>
              <a:t>- снижение закупок с использованием конкурентных способов определения поставщиков (подрядчиков, исполнителей);</a:t>
            </a:r>
          </a:p>
          <a:p>
            <a:r>
              <a:rPr lang="ru-RU" sz="1600" dirty="0" smtClean="0"/>
              <a:t>- неравномерность осуществления закупок в течение календарного года </a:t>
            </a:r>
            <a:r>
              <a:rPr lang="ru-RU" sz="1600" i="1" dirty="0" smtClean="0"/>
              <a:t>(большая часть расходов осуществляется в четвертом квартале календарного года);</a:t>
            </a:r>
          </a:p>
          <a:p>
            <a:r>
              <a:rPr lang="ru-RU" sz="1600" dirty="0" smtClean="0"/>
              <a:t>- наличие трудностей у заказчиков с реализацией положений Закона о контрактной системе </a:t>
            </a:r>
            <a:r>
              <a:rPr lang="ru-RU" sz="1600" i="1" dirty="0" smtClean="0"/>
              <a:t>(при наличии образования в сфере закупок работники контрактных служб и контрактные управляющие допускают нарушения законодательства РФ о контрактной системе в сфере закупок).</a:t>
            </a:r>
          </a:p>
          <a:p>
            <a:endParaRPr lang="ru-RU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/>
          <p:cNvSpPr/>
          <p:nvPr/>
        </p:nvSpPr>
        <p:spPr>
          <a:xfrm>
            <a:off x="500063" y="4357688"/>
            <a:ext cx="2428875" cy="192881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 проведении аукционов в электронной форме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10243" name="Номер слайда 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1621CD-DE55-4E57-AEE0-90AEC2A517D3}" type="slidenum">
              <a:rPr lang="ru-RU" smtClean="0">
                <a:ea typeface="ＭＳ Ｐゴシック" pitchFamily="34" charset="-128"/>
              </a:rPr>
              <a:pPr/>
              <a:t>14</a:t>
            </a:fld>
            <a:endParaRPr lang="ru-RU" dirty="0" smtClean="0">
              <a:ea typeface="ＭＳ Ｐゴシック" pitchFamily="34" charset="-128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1071563"/>
            <a:ext cx="2428875" cy="3143250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Нарушения операторами электронных 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площадок</a:t>
            </a:r>
            <a:endParaRPr lang="ru-RU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86125" y="1143000"/>
            <a:ext cx="2857500" cy="3071813"/>
          </a:xfrm>
          <a:prstGeom prst="roundRect">
            <a:avLst>
              <a:gd name="adj" fmla="val 9831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latin typeface="Calibri" pitchFamily="34" charset="0"/>
                <a:cs typeface="Calibri" pitchFamily="34" charset="0"/>
              </a:rPr>
              <a:t>Нарушения должностными лицами заказчиков, уполномоченных </a:t>
            </a:r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органов, контрактных служб 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2000" b="1" kern="0" dirty="0">
                <a:solidFill>
                  <a:srgbClr val="002060"/>
                </a:solidFill>
                <a:latin typeface="Calibri" pitchFamily="34" charset="0"/>
                <a:cs typeface="ＭＳ Ｐゴシック" charset="-128"/>
              </a:rPr>
              <a:t>ТИПИЧНЫЕ НАРУШЕНИЯ В СФЕРЕ РАЗМЕЩЕНИЯ ЗАКАЗОВ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86125" y="4357688"/>
            <a:ext cx="2928938" cy="2166937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 утверждении документации</a:t>
            </a: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При работе на электронной </a:t>
            </a: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площадке</a:t>
            </a:r>
          </a:p>
          <a:p>
            <a:pPr algn="ctr">
              <a:defRPr/>
            </a:pPr>
            <a:endParaRPr lang="ru-RU" sz="18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rPr>
              <a:t>При подписании контракта</a:t>
            </a:r>
            <a:endParaRPr lang="ru-RU" sz="18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429375" y="4357688"/>
            <a:ext cx="2357438" cy="2239962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 рассмотрении заявок на участие в конкурсе, аукционе, запросе котировок</a:t>
            </a:r>
            <a:endParaRPr lang="ru-RU" sz="1800" b="1" dirty="0">
              <a:solidFill>
                <a:schemeClr val="tx1"/>
              </a:solidFill>
              <a:latin typeface="Calibri" pitchFamily="34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57938" y="1143000"/>
            <a:ext cx="2428875" cy="3071813"/>
          </a:xfrm>
          <a:prstGeom prst="roundRect">
            <a:avLst>
              <a:gd name="adj" fmla="val 9831"/>
            </a:avLst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Calibri" pitchFamily="34" charset="0"/>
                <a:cs typeface="Calibri" pitchFamily="34" charset="0"/>
              </a:rPr>
              <a:t>Нарушения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комиссии по определению поставщика 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Рисунок 10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so-page-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08720"/>
            <a:ext cx="9144000" cy="5688632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Закон о контрактной системе сменил Федеральный закон от 21.07.2005 № 94-ФЗ «О размещении заказов на поставки товаров, выполнение работ, оказание услуг для государственных и муниципальных нужд», который регулировал только размещение заказа, а контроль осуществлялся только с момента заключения контракта. </a:t>
            </a:r>
            <a:endParaRPr lang="ru-RU" sz="1200" b="1" dirty="0"/>
          </a:p>
        </p:txBody>
      </p:sp>
      <p:pic>
        <p:nvPicPr>
          <p:cNvPr id="5" name="Содержимое 4" descr="замена закон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00808"/>
            <a:ext cx="9144000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Объект 2"/>
          <p:cNvSpPr>
            <a:spLocks noGrp="1"/>
          </p:cNvSpPr>
          <p:nvPr>
            <p:ph idx="1"/>
          </p:nvPr>
        </p:nvSpPr>
        <p:spPr>
          <a:xfrm>
            <a:off x="4860032" y="980728"/>
            <a:ext cx="4033837" cy="5616624"/>
          </a:xfrm>
          <a:solidFill>
            <a:schemeClr val="accent1"/>
          </a:solidFill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   РЕГУЛИРУЕТ ПРАВООТНОШЕНИЯ, КАСАЮЩИЕСЯ:</a:t>
            </a:r>
          </a:p>
          <a:p>
            <a:pPr>
              <a:buFont typeface="Arial" pitchFamily="34" charset="0"/>
              <a:buNone/>
            </a:pPr>
            <a:r>
              <a:rPr lang="ru-RU" sz="1400" dirty="0" smtClean="0"/>
              <a:t>1) планирования закупок товаров, работ, услуг;</a:t>
            </a:r>
          </a:p>
          <a:p>
            <a:pPr>
              <a:buFont typeface="Arial" pitchFamily="34" charset="0"/>
              <a:buNone/>
            </a:pPr>
            <a:r>
              <a:rPr lang="ru-RU" sz="1400" dirty="0" smtClean="0"/>
              <a:t>2) определения поставщиков (подрядчиков, исполнителей);</a:t>
            </a:r>
          </a:p>
          <a:p>
            <a:pPr>
              <a:buFont typeface="Arial" pitchFamily="34" charset="0"/>
              <a:buNone/>
            </a:pPr>
            <a:r>
              <a:rPr lang="ru-RU" sz="1400" dirty="0" smtClean="0"/>
              <a:t>3) заключения гражданско-правового договора, предметом которого являются поставка товара, выполнение работы, оказание услуги (в том числе приобретение недвижимого имущества или аренда имущества), от имени РФ, субъекта РФ или муниципального образования, а также бюджетным учреждением либо иным юридическим лицом в случаях, предусмотренных законом;</a:t>
            </a:r>
          </a:p>
          <a:p>
            <a:pPr>
              <a:buFont typeface="Arial" pitchFamily="34" charset="0"/>
              <a:buNone/>
            </a:pPr>
            <a:r>
              <a:rPr lang="ru-RU" sz="1400" dirty="0" smtClean="0"/>
              <a:t>4) особенностей исполнения контрактов;</a:t>
            </a:r>
          </a:p>
          <a:p>
            <a:pPr>
              <a:buFont typeface="Arial" pitchFamily="34" charset="0"/>
              <a:buNone/>
            </a:pPr>
            <a:r>
              <a:rPr lang="ru-RU" sz="1400" dirty="0" smtClean="0"/>
              <a:t>5) мониторинга закупок товаров, работ, услуг;</a:t>
            </a:r>
          </a:p>
          <a:p>
            <a:pPr>
              <a:buFont typeface="Arial" pitchFamily="34" charset="0"/>
              <a:buNone/>
            </a:pPr>
            <a:r>
              <a:rPr lang="ru-RU" sz="1400" dirty="0" smtClean="0"/>
              <a:t>6) аудита в сфере закупок товаров, работ, услуг;</a:t>
            </a:r>
          </a:p>
          <a:p>
            <a:pPr>
              <a:buFont typeface="Arial" pitchFamily="34" charset="0"/>
              <a:buNone/>
            </a:pPr>
            <a:r>
              <a:rPr lang="ru-RU" sz="1400" dirty="0" smtClean="0"/>
              <a:t>7) контроля в сфере закупок.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AA264F-2523-4148-8739-3AF5B2679B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755576" y="188640"/>
            <a:ext cx="4464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СФЕРА РЕГУЛИРОВАНИЯ КОНТРАКТНОЙ СИСТЕМЫ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Содержимое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725" y="1597025"/>
            <a:ext cx="452437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55875" y="2924175"/>
            <a:ext cx="8636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800" dirty="0">
                <a:solidFill>
                  <a:srgbClr val="002060"/>
                </a:solidFill>
              </a:rPr>
              <a:t>Определение 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</a:rPr>
              <a:t>Поставщика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</a:rPr>
              <a:t> и заключение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</a:rPr>
              <a:t> контракта</a:t>
            </a:r>
          </a:p>
        </p:txBody>
      </p:sp>
      <p:pic>
        <p:nvPicPr>
          <p:cNvPr id="7" name="Рисунок 6" descr="Логотип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sz="1400" b="1" dirty="0" smtClean="0"/>
              <a:t>Законом о контрактной системе предусмотрена многоуровневая система контроля, в том числе на этапах планирования и осуществления закупок</a:t>
            </a:r>
            <a:endParaRPr lang="ru-RU" sz="1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  <p:pic>
        <p:nvPicPr>
          <p:cNvPr id="9" name="Содержимое 8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614500"/>
            <a:ext cx="9144000" cy="4982852"/>
          </a:xfr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/>
              <a:t>Осуществление аудита в сфере закупок</a:t>
            </a:r>
            <a:endParaRPr lang="ru-RU" sz="1600" b="1" dirty="0"/>
          </a:p>
        </p:txBody>
      </p:sp>
      <p:pic>
        <p:nvPicPr>
          <p:cNvPr id="5" name="Содержимое 4" descr="c072964445fac949b5c5cf15b846f74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25658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" name="Рисунок 5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Номер слайда 2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1621CD-DE55-4E57-AEE0-90AEC2A517D3}" type="slidenum">
              <a:rPr lang="ru-RU" smtClean="0">
                <a:ea typeface="ＭＳ Ｐゴシック" pitchFamily="34" charset="-128"/>
              </a:rPr>
              <a:pPr/>
              <a:t>6</a:t>
            </a:fld>
            <a:endParaRPr lang="ru-RU" smtClean="0">
              <a:ea typeface="ＭＳ Ｐゴシック" pitchFamily="34" charset="-128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1916832"/>
            <a:ext cx="2428875" cy="417646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1) </a:t>
            </a:r>
            <a:r>
              <a:rPr lang="ru-RU" sz="1400" dirty="0" smtClean="0"/>
              <a:t>оценка обоснованности планирования закупок </a:t>
            </a:r>
            <a:r>
              <a:rPr lang="ru-RU" sz="1400" smtClean="0"/>
              <a:t>(законность и </a:t>
            </a:r>
            <a:r>
              <a:rPr lang="ru-RU" sz="1400" dirty="0" smtClean="0"/>
              <a:t>своевременность)</a:t>
            </a:r>
            <a:endParaRPr lang="ru-RU" sz="14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0" y="-26988"/>
            <a:ext cx="9144000" cy="107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2000" b="1" kern="0" dirty="0">
              <a:solidFill>
                <a:srgbClr val="002060"/>
              </a:solidFill>
              <a:latin typeface="Calibri" pitchFamily="34" charset="0"/>
              <a:cs typeface="ＭＳ Ｐゴシック" charset="-128"/>
            </a:endParaRPr>
          </a:p>
        </p:txBody>
      </p:sp>
      <p:pic>
        <p:nvPicPr>
          <p:cNvPr id="11" name="Рисунок 10" descr="Логотип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491880" y="1916832"/>
            <a:ext cx="2428875" cy="4176464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/>
              <a:t>2) </a:t>
            </a:r>
            <a:r>
              <a:rPr lang="ru-RU" sz="1400" dirty="0" smtClean="0"/>
              <a:t>оценка эффективности закупок, оценка результативности расходов на закупки   (анализ и оценка результатов закупок – объема полученного по заказу и затраченных средств по избыточности или экономности</a:t>
            </a:r>
            <a:r>
              <a:rPr lang="ru-RU" sz="1600" dirty="0" smtClean="0"/>
              <a:t>)</a:t>
            </a:r>
            <a:endParaRPr lang="ru-RU" sz="1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44208" y="1916832"/>
            <a:ext cx="2428875" cy="410445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ru-RU" sz="1200" b="1" dirty="0" smtClean="0"/>
              <a:t> 3) </a:t>
            </a:r>
            <a:r>
              <a:rPr lang="ru-RU" sz="1200" dirty="0" smtClean="0"/>
              <a:t>оценка достижения целей осуществления закупок***. </a:t>
            </a:r>
          </a:p>
          <a:p>
            <a:pPr algn="ctr"/>
            <a:r>
              <a:rPr lang="ru-RU" sz="1200" dirty="0" smtClean="0"/>
              <a:t>*** с точки зрения достижения целей и реализации мероприятий, предусмотренных муниципальными программами;</a:t>
            </a:r>
          </a:p>
          <a:p>
            <a:pPr algn="ctr"/>
            <a:r>
              <a:rPr lang="ru-RU" sz="1200" dirty="0" smtClean="0"/>
              <a:t>   ИЛИ  с точки зрения  выполнения функций и полномочий муниципальных органов, </a:t>
            </a:r>
            <a:r>
              <a:rPr lang="ru-RU" sz="1200" i="1" dirty="0" smtClean="0"/>
              <a:t>за исключением выполняемых в соответствии муниципальными программами  функций и полномочий</a:t>
            </a:r>
            <a:endParaRPr lang="ru-RU" sz="12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1052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Цели муниципального контроля со стороны органы аудита в сфере закупок (МКСО)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МЕТОДОЛОГИЯ АУДИТА В СФЕРЕ ЗАКУПОК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Методические рекомендации по проведению аудита в сфере закупок, утвержденных Коллегией Счетной палаты Российской Федерации </a:t>
            </a:r>
          </a:p>
          <a:p>
            <a:pPr>
              <a:buNone/>
            </a:pPr>
            <a:r>
              <a:rPr lang="ru-RU" sz="1600" dirty="0" smtClean="0"/>
              <a:t>      (протокол от 21.03.2014  №  15К (961).</a:t>
            </a:r>
          </a:p>
          <a:p>
            <a:endParaRPr lang="ru-RU" sz="1600" dirty="0" smtClean="0"/>
          </a:p>
          <a:p>
            <a:r>
              <a:rPr lang="ru-RU" sz="1600" dirty="0" smtClean="0"/>
              <a:t>С 2015 года Стандарт финансового контроля (типовой) «Проведение аудита </a:t>
            </a:r>
          </a:p>
          <a:p>
            <a:pPr>
              <a:buNone/>
            </a:pPr>
            <a:r>
              <a:rPr lang="ru-RU" sz="1600" dirty="0" smtClean="0"/>
              <a:t>       в сфере закупок», утвержденного решением Президиума Союза МКСО </a:t>
            </a:r>
          </a:p>
          <a:p>
            <a:pPr>
              <a:buNone/>
            </a:pPr>
            <a:r>
              <a:rPr lang="ru-RU" sz="1600" dirty="0" smtClean="0"/>
              <a:t>       (протокол от 18.12.2014, п.12.1).</a:t>
            </a:r>
          </a:p>
          <a:p>
            <a:endParaRPr lang="ru-RU" sz="1600" dirty="0" smtClean="0"/>
          </a:p>
          <a:p>
            <a:r>
              <a:rPr lang="ru-RU" sz="1600" dirty="0" smtClean="0"/>
              <a:t>С 2016 года Стандарт внешнего муниципального финансового контроля (типовой) «Проведение аудита в сфере закупок», утвержденном решением Президиума АКСО ВО от 27.01.2016, Протокол №1).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Структура стандарта аудита в сфере закупок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endParaRPr lang="ru-RU" sz="1600" dirty="0" smtClean="0"/>
          </a:p>
          <a:p>
            <a:r>
              <a:rPr lang="ru-RU" sz="1600" dirty="0" smtClean="0"/>
              <a:t>- Общие положения;</a:t>
            </a:r>
          </a:p>
          <a:p>
            <a:r>
              <a:rPr lang="ru-RU" sz="1600" dirty="0" smtClean="0"/>
              <a:t>- Содержание аудита в сфере закупок; </a:t>
            </a:r>
          </a:p>
          <a:p>
            <a:pPr>
              <a:buNone/>
            </a:pPr>
            <a:r>
              <a:rPr lang="ru-RU" sz="1600" i="1" dirty="0" smtClean="0"/>
              <a:t>      (В котором раскрывается понятие «аудита в сфере закупок», цели и задачи аудита, его предмет аудита и объекты, пределы полномочий КСО по проведению аудита)</a:t>
            </a:r>
          </a:p>
          <a:p>
            <a:r>
              <a:rPr lang="ru-RU" sz="1600" dirty="0" smtClean="0"/>
              <a:t>- Источники информации для проведения аудита в сфере закупок;</a:t>
            </a:r>
          </a:p>
          <a:p>
            <a:pPr>
              <a:buNone/>
            </a:pPr>
            <a:r>
              <a:rPr lang="ru-RU" sz="1600" i="1" dirty="0" smtClean="0"/>
              <a:t>      (В котором указывается максимально возможный перечень источников информации, которые рекомендуется использовать при проведении аудита в сфере закупок)</a:t>
            </a:r>
          </a:p>
          <a:p>
            <a:r>
              <a:rPr lang="ru-RU" sz="1600" dirty="0" smtClean="0"/>
              <a:t>- Этапы проведения аудита в сфере закупок;</a:t>
            </a:r>
          </a:p>
          <a:p>
            <a:pPr>
              <a:buNone/>
            </a:pPr>
            <a:r>
              <a:rPr lang="ru-RU" sz="1600" i="1" dirty="0" smtClean="0"/>
              <a:t>      (Включает в себя три этапа: подготовительный этап; основной этап; заключительный этап)</a:t>
            </a:r>
          </a:p>
          <a:p>
            <a:r>
              <a:rPr lang="ru-RU" sz="1600" dirty="0" smtClean="0"/>
              <a:t>- Формирование и размещение обобщенной информации о результатах аудита в сфере закупок в единой информационной системе в сфере закупок.</a:t>
            </a:r>
          </a:p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600" i="1" dirty="0" smtClean="0"/>
              <a:t>(Установление нарушений и недостатков, подготовка предложений по их устранению и размещение на официальном сайте </a:t>
            </a:r>
            <a:r>
              <a:rPr lang="ru-RU" sz="1600" i="1" dirty="0" err="1" smtClean="0"/>
              <a:t>zakupki.gov.ru</a:t>
            </a:r>
            <a:r>
              <a:rPr lang="ru-RU" sz="1600" i="1" dirty="0" smtClean="0"/>
              <a:t> информации)</a:t>
            </a:r>
            <a:endParaRPr lang="ru-RU" sz="1600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b="1" dirty="0" smtClean="0"/>
              <a:t>ЦЕЛИ И ЗАДАЧИ АУДИТА ЗАКУПОК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1600" b="1" i="1" dirty="0" smtClean="0"/>
              <a:t>       </a:t>
            </a:r>
            <a:r>
              <a:rPr lang="ru-RU" sz="1400" b="1" i="1" u="sng" dirty="0" smtClean="0"/>
              <a:t>Целями аудита в сфере закупок</a:t>
            </a:r>
            <a:r>
              <a:rPr lang="ru-RU" sz="1400" dirty="0" smtClean="0"/>
              <a:t> являются оценка законности, целесообразности, обоснованности закупок (включая обоснованность цены закупки), результативности и эффективности осуществления указанных закупок. </a:t>
            </a:r>
          </a:p>
          <a:p>
            <a:pPr algn="just">
              <a:buNone/>
            </a:pPr>
            <a:r>
              <a:rPr lang="ru-RU" sz="1400" dirty="0" smtClean="0"/>
              <a:t>       </a:t>
            </a:r>
            <a:r>
              <a:rPr lang="ru-RU" sz="1400" b="1" i="1" dirty="0" smtClean="0"/>
              <a:t> При этом оценке подлежат:</a:t>
            </a:r>
          </a:p>
          <a:p>
            <a:pPr algn="just">
              <a:buNone/>
            </a:pPr>
            <a:r>
              <a:rPr lang="ru-RU" sz="1400" dirty="0" smtClean="0"/>
              <a:t>      - выполнение условий контрактов по срокам, объему, цене, количеству и качеству приобретаемых товаров, работ, услуг;</a:t>
            </a:r>
          </a:p>
          <a:p>
            <a:pPr algn="just">
              <a:buNone/>
            </a:pPr>
            <a:r>
              <a:rPr lang="ru-RU" sz="1400" dirty="0" smtClean="0"/>
              <a:t>      - порядок ценообразования и эффективность системы управления контрактами.</a:t>
            </a:r>
          </a:p>
          <a:p>
            <a:pPr>
              <a:buNone/>
            </a:pPr>
            <a:r>
              <a:rPr lang="ru-RU" sz="1400" b="1" i="1" dirty="0" smtClean="0"/>
              <a:t>       </a:t>
            </a:r>
          </a:p>
          <a:p>
            <a:pPr>
              <a:buNone/>
            </a:pPr>
            <a:r>
              <a:rPr lang="ru-RU" sz="1400" b="1" i="1" dirty="0" smtClean="0"/>
              <a:t>       </a:t>
            </a:r>
            <a:r>
              <a:rPr lang="ru-RU" sz="1400" b="1" i="1" u="sng" dirty="0" smtClean="0"/>
              <a:t>Задачи аудита в сфере закупок: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       - проверка, анализ и оценка информации о законности, целесообразности, обоснованности (в том числе планирования закупок и потребности в закупках), своевременности, эффективности и результативности расходов на закупки по планируемым к заключению, заключенным и исполненным контрактам (далее – расходы на закупки);</a:t>
            </a:r>
          </a:p>
          <a:p>
            <a:pPr>
              <a:buNone/>
            </a:pPr>
            <a:r>
              <a:rPr lang="ru-RU" sz="1400" dirty="0" smtClean="0"/>
              <a:t>       - выявление отклонений, нарушений и недостатков в сфере закупок, в случаях нецелесообразных, необоснованных, несвоевременных, неэффективных и нерезультативных закупок установление причин и подготовка предложений, направленных на их устранение и на совершенствование контрактной системы.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F5E2D3-2105-40BC-A182-97470106498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5" name="Рисунок 4" descr="Логотип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1600" cy="9121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936</Words>
  <Application>Microsoft Office PowerPoint</Application>
  <PresentationFormat>Экран (4:3)</PresentationFormat>
  <Paragraphs>111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«Требования законодательства и методология аудита в сфере закупок муниципального контрольно-счетного органа» </vt:lpstr>
      <vt:lpstr> Закон о контрактной системе сменил Федеральный закон от 21.07.2005 № 94-ФЗ «О размещении заказов на поставки товаров, выполнение работ, оказание услуг для государственных и муниципальных нужд», который регулировал только размещение заказа, а контроль осуществлялся только с момента заключения контракта. </vt:lpstr>
      <vt:lpstr>Слайд 3</vt:lpstr>
      <vt:lpstr>Законом о контрактной системе предусмотрена многоуровневая система контроля, в том числе на этапах планирования и осуществления закупок</vt:lpstr>
      <vt:lpstr>   Осуществление аудита в сфере закупок</vt:lpstr>
      <vt:lpstr>Слайд 6</vt:lpstr>
      <vt:lpstr>   МЕТОДОЛОГИЯ АУДИТА В СФЕРЕ ЗАКУПОК</vt:lpstr>
      <vt:lpstr>   Структура стандарта аудита в сфере закупок</vt:lpstr>
      <vt:lpstr>   ЦЕЛИ И ЗАДАЧИ АУДИТА ЗАКУПОК</vt:lpstr>
      <vt:lpstr>   ЭТАПЫ АУДИТА ЗАКУПОК</vt:lpstr>
      <vt:lpstr>Слайд 11</vt:lpstr>
      <vt:lpstr> </vt:lpstr>
      <vt:lpstr>     Недостатки выявляемые при проведении аудита в сфере закупок</vt:lpstr>
      <vt:lpstr>Слайд 14</vt:lpstr>
      <vt:lpstr>Слайд 15</vt:lpstr>
    </vt:vector>
  </TitlesOfParts>
  <Company>ФАС России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Новиков</cp:lastModifiedBy>
  <cp:revision>1049</cp:revision>
  <cp:lastPrinted>2010-03-02T18:14:00Z</cp:lastPrinted>
  <dcterms:created xsi:type="dcterms:W3CDTF">2010-09-23T12:59:34Z</dcterms:created>
  <dcterms:modified xsi:type="dcterms:W3CDTF">2016-07-01T05:22:35Z</dcterms:modified>
</cp:coreProperties>
</file>