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9" r:id="rId4"/>
    <p:sldId id="263" r:id="rId5"/>
    <p:sldId id="268" r:id="rId6"/>
    <p:sldId id="264" r:id="rId7"/>
    <p:sldId id="282" r:id="rId8"/>
    <p:sldId id="283" r:id="rId9"/>
    <p:sldId id="284" r:id="rId10"/>
    <p:sldId id="285" r:id="rId11"/>
    <p:sldId id="286" r:id="rId12"/>
    <p:sldId id="281" r:id="rId13"/>
    <p:sldId id="279" r:id="rId14"/>
  </p:sldIdLst>
  <p:sldSz cx="9144000" cy="6858000" type="screen4x3"/>
  <p:notesSz cx="6805613" cy="99393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6649" autoAdjust="0"/>
  </p:normalViewPr>
  <p:slideViewPr>
    <p:cSldViewPr>
      <p:cViewPr>
        <p:scale>
          <a:sx n="75" d="100"/>
          <a:sy n="75" d="100"/>
        </p:scale>
        <p:origin x="-366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1.01659738809214E-2"/>
          <c:y val="1.8573667678851467E-2"/>
          <c:w val="0.57680319531155222"/>
          <c:h val="0.98142633232114851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explosion val="25"/>
          <c:dPt>
            <c:idx val="0"/>
            <c:explosion val="14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6754
</a:t>
                    </a:r>
                    <a:r>
                      <a:rPr lang="en-US" dirty="0" smtClean="0"/>
                      <a:t>8</a:t>
                    </a:r>
                    <a:r>
                      <a:rPr lang="ru-RU" dirty="0" smtClean="0"/>
                      <a:t>8,8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ctr"/>
              <c:showVal val="1"/>
              <c:showPercent val="1"/>
              <c:separator>
</c:separator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57</a:t>
                    </a:r>
                    <a:r>
                      <a:rPr lang="en-US"/>
                      <a:t>
</a:t>
                    </a:r>
                    <a:r>
                      <a:rPr lang="ru-RU" smtClean="0"/>
                      <a:t>0,7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  <c:separator>
</c:separator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28
</a:t>
                    </a:r>
                    <a:r>
                      <a:rPr lang="en-US" smtClean="0"/>
                      <a:t>0</a:t>
                    </a:r>
                    <a:r>
                      <a:rPr lang="ru-RU" smtClean="0"/>
                      <a:t>,4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Val val="1"/>
              <c:showPercent val="1"/>
              <c:separator>
</c:separator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/>
                      <a:t>6
</a:t>
                    </a:r>
                    <a:r>
                      <a:rPr lang="en-US" dirty="0" smtClean="0"/>
                      <a:t>0</a:t>
                    </a:r>
                    <a:r>
                      <a:rPr lang="ru-RU" dirty="0" smtClean="0"/>
                      <a:t>,08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  <c:separator>
</c:separator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Percent val="1"/>
            <c:separator>
</c:separator>
            <c:showLeaderLines val="1"/>
          </c:dLbls>
          <c:cat>
            <c:strRef>
              <c:f>Sheet1!$B$1:$F$1</c:f>
              <c:strCache>
                <c:ptCount val="5"/>
                <c:pt idx="0">
                  <c:v>Электронный аукцион</c:v>
                </c:pt>
                <c:pt idx="1">
                  <c:v>Открытый конкурс</c:v>
                </c:pt>
                <c:pt idx="2">
                  <c:v>Конкурс с ограниченным участием</c:v>
                </c:pt>
                <c:pt idx="3">
                  <c:v>Запрос котировок</c:v>
                </c:pt>
                <c:pt idx="4">
                  <c:v>Запрос предложений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6754</c:v>
                </c:pt>
                <c:pt idx="1">
                  <c:v>57</c:v>
                </c:pt>
                <c:pt idx="2">
                  <c:v>28</c:v>
                </c:pt>
                <c:pt idx="3">
                  <c:v>762</c:v>
                </c:pt>
                <c:pt idx="4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explosion val="25"/>
          <c:cat>
            <c:strRef>
              <c:f>Sheet1!$B$1:$F$1</c:f>
              <c:strCache>
                <c:ptCount val="5"/>
                <c:pt idx="0">
                  <c:v>Электронный аукцион</c:v>
                </c:pt>
                <c:pt idx="1">
                  <c:v>Открытый конкурс</c:v>
                </c:pt>
                <c:pt idx="2">
                  <c:v>Конкурс с ограниченным участием</c:v>
                </c:pt>
                <c:pt idx="3">
                  <c:v>Запрос котировок</c:v>
                </c:pt>
                <c:pt idx="4">
                  <c:v>Запрос предложений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explosion val="25"/>
          <c:cat>
            <c:strRef>
              <c:f>Sheet1!$B$1:$F$1</c:f>
              <c:strCache>
                <c:ptCount val="5"/>
                <c:pt idx="0">
                  <c:v>Электронный аукцион</c:v>
                </c:pt>
                <c:pt idx="1">
                  <c:v>Открытый конкурс</c:v>
                </c:pt>
                <c:pt idx="2">
                  <c:v>Конкурс с ограниченным участием</c:v>
                </c:pt>
                <c:pt idx="3">
                  <c:v>Запрос котировок</c:v>
                </c:pt>
                <c:pt idx="4">
                  <c:v>Запрос предложений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7765683701681259"/>
          <c:y val="3.3082648015835069E-2"/>
          <c:w val="0.40666519519423455"/>
          <c:h val="0.94507045842570714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9.1811186074299098E-2"/>
          <c:y val="0.10080182719614347"/>
          <c:w val="0.461583846782606"/>
          <c:h val="0.82749563540222093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dLbls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Percent val="1"/>
            <c:separator>
</c:separator>
            <c:showLeaderLines val="1"/>
          </c:dLbls>
          <c:cat>
            <c:strRef>
              <c:f>Sheet1!$B$1:$F$1</c:f>
              <c:strCache>
                <c:ptCount val="5"/>
                <c:pt idx="0">
                  <c:v>Электронный аукцион</c:v>
                </c:pt>
                <c:pt idx="1">
                  <c:v>Открытый конкурс</c:v>
                </c:pt>
                <c:pt idx="2">
                  <c:v>Конкурс с ограниченным участием</c:v>
                </c:pt>
                <c:pt idx="3">
                  <c:v>Запрос котировок</c:v>
                </c:pt>
                <c:pt idx="4">
                  <c:v>Запрос предложений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19285</c:v>
                </c:pt>
                <c:pt idx="1">
                  <c:v>6719.1</c:v>
                </c:pt>
                <c:pt idx="2">
                  <c:v>1493.3</c:v>
                </c:pt>
                <c:pt idx="3">
                  <c:v>171.9</c:v>
                </c:pt>
                <c:pt idx="4">
                  <c:v>2587.1999999999998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8092362669353534"/>
          <c:y val="5.7494866529774126E-2"/>
          <c:w val="0.30971317450080832"/>
          <c:h val="0.92404205896652913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ln>
      <a:noFill/>
    </a:ln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2949100" cy="496729"/>
          </a:xfrm>
          <a:prstGeom prst="rect">
            <a:avLst/>
          </a:prstGeom>
        </p:spPr>
        <p:txBody>
          <a:bodyPr vert="horz" lIns="91355" tIns="45679" rIns="91355" bIns="456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28" y="5"/>
            <a:ext cx="2949100" cy="496729"/>
          </a:xfrm>
          <a:prstGeom prst="rect">
            <a:avLst/>
          </a:prstGeom>
        </p:spPr>
        <p:txBody>
          <a:bodyPr vert="horz" lIns="91355" tIns="45679" rIns="91355" bIns="456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8F3DFD0-3DDF-4DFB-A187-4BE309E3342A}" type="datetimeFigureOut">
              <a:rPr lang="ru-RU"/>
              <a:pPr>
                <a:defRPr/>
              </a:pPr>
              <a:t>01.07.2016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5" tIns="45679" rIns="91355" bIns="4567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21307"/>
            <a:ext cx="5444490" cy="4472146"/>
          </a:xfrm>
          <a:prstGeom prst="rect">
            <a:avLst/>
          </a:prstGeom>
        </p:spPr>
        <p:txBody>
          <a:bodyPr vert="horz" lIns="91355" tIns="45679" rIns="91355" bIns="4567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1022"/>
            <a:ext cx="2949100" cy="496728"/>
          </a:xfrm>
          <a:prstGeom prst="rect">
            <a:avLst/>
          </a:prstGeom>
        </p:spPr>
        <p:txBody>
          <a:bodyPr vert="horz" lIns="91355" tIns="45679" rIns="91355" bIns="456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28" y="9441022"/>
            <a:ext cx="2949100" cy="496728"/>
          </a:xfrm>
          <a:prstGeom prst="rect">
            <a:avLst/>
          </a:prstGeom>
        </p:spPr>
        <p:txBody>
          <a:bodyPr vert="horz" lIns="91355" tIns="45679" rIns="91355" bIns="456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58998F-6143-4AE9-B450-CDA1A9969A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58998F-6143-4AE9-B450-CDA1A9969A2B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398EF-2FE5-45AE-923D-22478CD77295}" type="datetimeFigureOut">
              <a:rPr lang="ru-RU"/>
              <a:pPr>
                <a:defRPr/>
              </a:pPr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BC851-14DF-4CB3-84CC-9D89F37EC2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20F34-7703-4ABF-9B43-EBD6DEA3D86A}" type="datetimeFigureOut">
              <a:rPr lang="ru-RU"/>
              <a:pPr>
                <a:defRPr/>
              </a:pPr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9BAA9-85B4-4761-81DA-A85006E71E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B6759-71AE-4260-8D72-B4DF64E54EAD}" type="datetimeFigureOut">
              <a:rPr lang="ru-RU"/>
              <a:pPr>
                <a:defRPr/>
              </a:pPr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7BC73-17EA-4BF3-9F8C-93D5D77154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B70F4-80E2-49D3-8590-AFFD8F13F698}" type="datetimeFigureOut">
              <a:rPr lang="ru-RU"/>
              <a:pPr>
                <a:defRPr/>
              </a:pPr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47911-759F-477A-BFB6-3EDD03FAB4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FC4B7-38B4-4914-BB90-1BFF991EADE2}" type="datetimeFigureOut">
              <a:rPr lang="ru-RU"/>
              <a:pPr>
                <a:defRPr/>
              </a:pPr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8949C-1E54-4349-8868-06F01B40CB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B88F2-5AC5-4C94-AB44-CF863FC3723B}" type="datetimeFigureOut">
              <a:rPr lang="ru-RU"/>
              <a:pPr>
                <a:defRPr/>
              </a:pPr>
              <a:t>01.07.2016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EAF96-8000-4017-9588-E47037A573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51E61-16AB-4CAF-A21B-F5D3FCD51917}" type="datetimeFigureOut">
              <a:rPr lang="ru-RU"/>
              <a:pPr>
                <a:defRPr/>
              </a:pPr>
              <a:t>01.07.2016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77F59-5AA8-4E92-BE20-3F7D4D9541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CB3B6-3927-403D-ACD9-903239F9A8F1}" type="datetimeFigureOut">
              <a:rPr lang="ru-RU"/>
              <a:pPr>
                <a:defRPr/>
              </a:pPr>
              <a:t>01.07.2016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8D257-BEBB-4C21-A727-822004F065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4DC6B-3639-4657-9752-B84DC855E2CA}" type="datetimeFigureOut">
              <a:rPr lang="ru-RU"/>
              <a:pPr>
                <a:defRPr/>
              </a:pPr>
              <a:t>01.07.2016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9B609-00E9-473D-A866-E7745012C7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F9F2F-A779-4E38-B0BA-8646AEABB116}" type="datetimeFigureOut">
              <a:rPr lang="ru-RU"/>
              <a:pPr>
                <a:defRPr/>
              </a:pPr>
              <a:t>01.07.2016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7585C-746C-4E6D-9D50-C7C54CBA6F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8C5A6-4CA5-4218-A4B0-B7060D984755}" type="datetimeFigureOut">
              <a:rPr lang="ru-RU"/>
              <a:pPr>
                <a:defRPr/>
              </a:pPr>
              <a:t>01.07.2016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2114D-9AAD-487E-B38F-542CC7852E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4BAD78-34E6-4DF3-91A8-32EA88C54255}" type="datetimeFigureOut">
              <a:rPr lang="ru-RU"/>
              <a:pPr>
                <a:defRPr/>
              </a:pPr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E391D1-DD98-434F-8F43-65C15E4EF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116013" y="1989138"/>
            <a:ext cx="6696075" cy="2519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800" b="1">
              <a:solidFill>
                <a:srgbClr val="002060"/>
              </a:solidFill>
            </a:endParaRPr>
          </a:p>
        </p:txBody>
      </p:sp>
      <p:sp>
        <p:nvSpPr>
          <p:cNvPr id="14342" name="Rectangle 9"/>
          <p:cNvSpPr>
            <a:spLocks noChangeArrowheads="1"/>
          </p:cNvSpPr>
          <p:nvPr/>
        </p:nvSpPr>
        <p:spPr bwMode="auto">
          <a:xfrm>
            <a:off x="611188" y="1928802"/>
            <a:ext cx="8135937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Проверка соблюдения требований законодательства РФ и нормативных правовых актов Волгоградской области в сфере закупок товаров, работ, услуг для обеспечения  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государственных и муниципальных нужд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комитетом по регулированию контрактной системы в сфере закупок Волгоградской области и 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государственным казенным учреждением Волгоградской области «Центр организации закупок» за 2015 год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Контракт на аренду нежилого помещения от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01.05.2015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(осуществление закупки у единственного поставщика)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2000240"/>
            <a:ext cx="7643866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нарушение Федерального закона №44-ФЗ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только спустя полгода (03.11.2015)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официальном сайте была размещена следующая информация: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 заключенном контракте на аренду нежилого помещения;</a:t>
            </a:r>
          </a:p>
          <a:p>
            <a:pPr>
              <a:buFontTx/>
              <a:buChar char="-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документально оформленный отчет о невозможности  или нецелесообразности использования иных способов определения поставщика (подрядчика, исполнителя);</a:t>
            </a:r>
          </a:p>
          <a:p>
            <a:pPr>
              <a:buFontTx/>
              <a:buChar char="-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расчет начальной максимальной цены контракта.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flipH="1">
            <a:off x="785786" y="214290"/>
            <a:ext cx="77136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Учреждением в 2015 году заключались контракты на основании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п. 4 ч. 1 ст. 93 Федерального закона № 44-ФЗ как с единственным поставщиком, в которых 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был установлен размер пени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неисполнение или ненадлежащее исполнение поставщиком (подрядчиком, исполнителем) обязательств по контракту.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5786" y="3636962"/>
            <a:ext cx="79423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Согласно ч. 15 ст. 34 Федерального закона №44-ФЗ при осуществлении закупки у единственного поставщика (подрядчика, исполнителя) заказчику предоставлено право 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применять  в контракте  отдельные требования данной статьи, в том числе не устанавливать размер пени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расчет которой  предусмотрен ч. 7 ст. 34 Федерального закона №44-ФЗ.</a:t>
            </a:r>
          </a:p>
          <a:p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sz="20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Аудит в сфере закупок товаров, работ и услуг </a:t>
            </a:r>
          </a:p>
          <a:p>
            <a:pPr algn="ctr"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для обеспечения государственных нужд </a:t>
            </a:r>
          </a:p>
          <a:p>
            <a:pPr algn="ctr"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специализированного государственного бюджетного учреждения </a:t>
            </a:r>
          </a:p>
          <a:p>
            <a:pPr algn="ctr"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«Волгоградский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лесопожарный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центр» </a:t>
            </a:r>
          </a:p>
          <a:p>
            <a:pPr algn="ctr"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за 2014 год – истекший период 2016 года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135466" y="214290"/>
            <a:ext cx="9008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tabLst>
                <a:tab pos="180975" algn="l"/>
              </a:tabLs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Согласно контракту, заключенному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СГБУ «Волгоградский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лесопожарный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центр»  29.12.2014   стоимостью 2 984 тыс. рублей: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Прямая со стрелкой 42"/>
          <p:cNvCxnSpPr/>
          <p:nvPr/>
        </p:nvCxnSpPr>
        <p:spPr>
          <a:xfrm rot="5400000">
            <a:off x="6680215" y="1320785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0" y="1357298"/>
            <a:ext cx="47863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Исполнитель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был обязан осуществить поставку, монтаж, пуско-наладочные работы, инсталляцию лицензии системы видеонаблюдения (камеры видеонаблюдения в количестве 13 штук ) не позднее 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30.12.2014 г., то есть в течение 2-х дней с момента заключения контракта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86314" y="1428736"/>
            <a:ext cx="40719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Заказчик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был обязан обеспечить беспрепятственный доступ сотрудников исполнителя на объекты, принять систему и обеспечить оплату в установленный срок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 flipH="1">
            <a:off x="214282" y="3387720"/>
            <a:ext cx="41191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Исполнителем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было доставлено оборудование и осуществлен выезд на объекты, однако, в связи с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непредставлением доступа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монтаж оборудования не был осуществлен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 rot="5400000">
            <a:off x="2321703" y="1250141"/>
            <a:ext cx="21510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572000" y="3429000"/>
            <a:ext cx="457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Заказчиком  была предпринята попытка расторгнуть контракт по соглашению сторон,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по данному вопросу   14.01.2015 в адрес исполнителя было направлено письмо </a:t>
            </a:r>
          </a:p>
        </p:txBody>
      </p:sp>
      <p:cxnSp>
        <p:nvCxnSpPr>
          <p:cNvPr id="76" name="Прямая со стрелкой 75"/>
          <p:cNvCxnSpPr/>
          <p:nvPr/>
        </p:nvCxnSpPr>
        <p:spPr>
          <a:xfrm rot="5400000">
            <a:off x="2250265" y="3250405"/>
            <a:ext cx="21510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 rot="5400000">
            <a:off x="6822297" y="3250405"/>
            <a:ext cx="21510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57158" y="5357826"/>
            <a:ext cx="842013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Арбитражным судом принято решение о взыскании с СГБУ в пользу  исполнителя стоимости товара, штрафа и государственной пошлины. </a:t>
            </a:r>
          </a:p>
          <a:p>
            <a:pPr algn="ctr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 результате учреждение не только не получило предусмотренную закупкой  систему видеонаблюдения, но и произвело </a:t>
            </a:r>
            <a:r>
              <a:rPr lang="ru-RU" sz="1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неэффективные расходы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 сумме 3058,6 тыс. руб.  </a:t>
            </a:r>
            <a:endParaRPr lang="ru-RU" sz="17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4286248" y="4929198"/>
            <a:ext cx="857256" cy="285752"/>
          </a:xfrm>
          <a:prstGeom prst="downArrow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AutoShape 32"/>
          <p:cNvSpPr>
            <a:spLocks noChangeArrowheads="1"/>
          </p:cNvSpPr>
          <p:nvPr/>
        </p:nvSpPr>
        <p:spPr bwMode="auto">
          <a:xfrm>
            <a:off x="4714876" y="5286388"/>
            <a:ext cx="4156168" cy="891155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Запросов предложений</a:t>
            </a:r>
          </a:p>
          <a:p>
            <a:pPr algn="ctr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6 на сумму 2 587,2 млн. рублей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1" name="AutoShape 36"/>
          <p:cNvSpPr>
            <a:spLocks noChangeArrowheads="1"/>
          </p:cNvSpPr>
          <p:nvPr/>
        </p:nvSpPr>
        <p:spPr bwMode="auto">
          <a:xfrm>
            <a:off x="4714876" y="4214818"/>
            <a:ext cx="4143404" cy="857256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Конкурсов с ограниченным участием </a:t>
            </a:r>
          </a:p>
          <a:p>
            <a:pPr algn="ctr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28 на сумму 1 493,3 млн. рублей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4282" y="204716"/>
            <a:ext cx="3920989" cy="615324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Комитетом было проведено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7 607 закупок товаров, работ, услуг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сумму 30 256,5 млн. рублей</a:t>
            </a:r>
          </a:p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 rot="-5400000">
            <a:off x="4222527" y="4492853"/>
            <a:ext cx="341756" cy="357190"/>
          </a:xfrm>
          <a:prstGeom prst="down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6" name="Стрелка вниз 25"/>
          <p:cNvSpPr/>
          <p:nvPr/>
        </p:nvSpPr>
        <p:spPr>
          <a:xfrm rot="-5400000">
            <a:off x="4222527" y="5635861"/>
            <a:ext cx="341756" cy="357190"/>
          </a:xfrm>
          <a:prstGeom prst="downArrow">
            <a:avLst>
              <a:gd name="adj1" fmla="val 50000"/>
              <a:gd name="adj2" fmla="val 46007"/>
            </a:avLst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7" name="AutoShape 32"/>
          <p:cNvSpPr>
            <a:spLocks noChangeArrowheads="1"/>
          </p:cNvSpPr>
          <p:nvPr/>
        </p:nvSpPr>
        <p:spPr bwMode="auto">
          <a:xfrm>
            <a:off x="4714876" y="3071810"/>
            <a:ext cx="4156168" cy="891155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Запросов котировок </a:t>
            </a:r>
          </a:p>
          <a:p>
            <a:pPr algn="ctr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762 на сумму 171,9 млн. рублей</a:t>
            </a:r>
            <a:endParaRPr lang="ru-RU" sz="1700" dirty="0"/>
          </a:p>
        </p:txBody>
      </p:sp>
      <p:sp>
        <p:nvSpPr>
          <p:cNvPr id="28" name="Стрелка вниз 27"/>
          <p:cNvSpPr/>
          <p:nvPr/>
        </p:nvSpPr>
        <p:spPr>
          <a:xfrm rot="-5400000">
            <a:off x="4217765" y="1044494"/>
            <a:ext cx="351280" cy="357190"/>
          </a:xfrm>
          <a:prstGeom prst="down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9" name="AutoShape 32"/>
          <p:cNvSpPr>
            <a:spLocks noChangeArrowheads="1"/>
          </p:cNvSpPr>
          <p:nvPr/>
        </p:nvSpPr>
        <p:spPr bwMode="auto">
          <a:xfrm>
            <a:off x="4786314" y="1857364"/>
            <a:ext cx="4071966" cy="928694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Открытых конкурсов</a:t>
            </a:r>
          </a:p>
          <a:p>
            <a:pPr algn="ctr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57 на сумму 6 719,1 млн. рублей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трелка вниз 29"/>
          <p:cNvSpPr/>
          <p:nvPr/>
        </p:nvSpPr>
        <p:spPr>
          <a:xfrm rot="-5400000">
            <a:off x="4231017" y="2182197"/>
            <a:ext cx="351280" cy="357190"/>
          </a:xfrm>
          <a:prstGeom prst="down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1" name="AutoShape 36"/>
          <p:cNvSpPr>
            <a:spLocks noChangeArrowheads="1"/>
          </p:cNvSpPr>
          <p:nvPr/>
        </p:nvSpPr>
        <p:spPr bwMode="auto">
          <a:xfrm>
            <a:off x="4714876" y="642918"/>
            <a:ext cx="4150828" cy="928694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Электронных аукционов</a:t>
            </a:r>
          </a:p>
          <a:p>
            <a:pPr algn="ctr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6 754 на сумму 19 285 млн. рублей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трелка вниз 31"/>
          <p:cNvSpPr/>
          <p:nvPr/>
        </p:nvSpPr>
        <p:spPr>
          <a:xfrm rot="-5400000">
            <a:off x="4222527" y="3421283"/>
            <a:ext cx="341756" cy="357190"/>
          </a:xfrm>
          <a:prstGeom prst="down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/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Диаграмма структуры проведенных Комитетом за 2015 год процедур по их количеству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Объект 8"/>
          <p:cNvGraphicFramePr/>
          <p:nvPr/>
        </p:nvGraphicFramePr>
        <p:xfrm>
          <a:off x="357158" y="1285860"/>
          <a:ext cx="8143932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Диаграмма структуры проведенных Комитетом за 2015 год процедур по суммам начальных (максимальных) цен</a:t>
            </a:r>
          </a:p>
        </p:txBody>
      </p:sp>
      <p:graphicFrame>
        <p:nvGraphicFramePr>
          <p:cNvPr id="19" name="Объект 9"/>
          <p:cNvGraphicFramePr>
            <a:graphicFrameLocks noGrp="1"/>
          </p:cNvGraphicFramePr>
          <p:nvPr>
            <p:ph idx="1"/>
          </p:nvPr>
        </p:nvGraphicFramePr>
        <p:xfrm>
          <a:off x="285720" y="1500174"/>
          <a:ext cx="8488018" cy="4734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/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 результатам конкурентных способов определения поставщиков (подрядчиков, исполнителей), проведённых Комитетом в интересах заказчиков, в 2015 году получена экономия бюджетных средств в сумме 1292,9 млн. рублей.</a:t>
            </a:r>
            <a:endParaRPr lang="ru-RU" sz="2200" dirty="0" smtClean="0">
              <a:latin typeface="Times New Roman" pitchFamily="18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530087" y="2214555"/>
          <a:ext cx="8033097" cy="3762174"/>
        </p:xfrm>
        <a:graphic>
          <a:graphicData uri="http://schemas.openxmlformats.org/drawingml/2006/table">
            <a:tbl>
              <a:tblPr/>
              <a:tblGrid>
                <a:gridCol w="6336507"/>
                <a:gridCol w="1696590"/>
              </a:tblGrid>
              <a:tr h="9397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суммарная начальная (максимальная) цена контрактов по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проведенным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закупкам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30256,5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08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-  общая сумма начальных (максимальных) цен контрактов по состоявшимся закупкам       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16232,2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08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- общая сумма ценовых предложений победителей (сумма контрактов) по состоявшимся закупкам       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14939,28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4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экономия  (в денежном выражении)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1292,92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4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- экономия (в процентах)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8 %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3" name="AutoShape 24"/>
          <p:cNvSpPr>
            <a:spLocks noChangeArrowheads="1"/>
          </p:cNvSpPr>
          <p:nvPr/>
        </p:nvSpPr>
        <p:spPr bwMode="auto">
          <a:xfrm rot="5400000">
            <a:off x="1928795" y="1839901"/>
            <a:ext cx="357188" cy="357190"/>
          </a:xfrm>
          <a:prstGeom prst="rightArrow">
            <a:avLst>
              <a:gd name="adj1" fmla="val 50000"/>
              <a:gd name="adj2" fmla="val 427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44" name="AutoShape 19"/>
          <p:cNvSpPr>
            <a:spLocks noChangeArrowheads="1"/>
          </p:cNvSpPr>
          <p:nvPr/>
        </p:nvSpPr>
        <p:spPr bwMode="auto">
          <a:xfrm>
            <a:off x="390496" y="549260"/>
            <a:ext cx="8166889" cy="1143008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2015 году Комитетом и всеми 38 муниципальными образованиями Волгоградской области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были заключены соглашения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 передаче полномочий на определение поставщиков (подрядчиков, исполнителей)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обеспечения муниципальных нужд Волгоградской области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utoShape 19"/>
          <p:cNvSpPr>
            <a:spLocks noChangeArrowheads="1"/>
          </p:cNvSpPr>
          <p:nvPr/>
        </p:nvSpPr>
        <p:spPr bwMode="auto">
          <a:xfrm>
            <a:off x="142844" y="2357430"/>
            <a:ext cx="4132953" cy="1928827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Учреждение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определяет поставщиков товаров 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муниципальных заказчиков по закупкам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сумму от 1 млн. руб. до 100 млн. рублей,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свыше указанной суммы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поставщиков определяет Комитет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4" name="AutoShape 19"/>
          <p:cNvSpPr>
            <a:spLocks noChangeArrowheads="1"/>
          </p:cNvSpPr>
          <p:nvPr/>
        </p:nvSpPr>
        <p:spPr bwMode="auto">
          <a:xfrm>
            <a:off x="4643438" y="2357430"/>
            <a:ext cx="4030140" cy="1928826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Исключением является определение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Комитетом поставщиков для  г. Волгограда,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закупкам товаров, работ, услуг на сумму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 3-х млн. руб. в рамках подготовки к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проведению в 2018 г. чемпионата мира по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футболу, а также работ по реконструкции,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строительству автомобильных дорог</a:t>
            </a:r>
          </a:p>
        </p:txBody>
      </p:sp>
      <p:sp>
        <p:nvSpPr>
          <p:cNvPr id="16" name="AutoShape 24"/>
          <p:cNvSpPr>
            <a:spLocks noChangeArrowheads="1"/>
          </p:cNvSpPr>
          <p:nvPr/>
        </p:nvSpPr>
        <p:spPr bwMode="auto">
          <a:xfrm rot="5400000">
            <a:off x="4357685" y="3714753"/>
            <a:ext cx="285754" cy="1857388"/>
          </a:xfrm>
          <a:prstGeom prst="rightArrow">
            <a:avLst>
              <a:gd name="adj1" fmla="val 50000"/>
              <a:gd name="adj2" fmla="val 427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AutoShape 19"/>
          <p:cNvSpPr>
            <a:spLocks noChangeArrowheads="1"/>
          </p:cNvSpPr>
          <p:nvPr/>
        </p:nvSpPr>
        <p:spPr bwMode="auto">
          <a:xfrm>
            <a:off x="357158" y="4929198"/>
            <a:ext cx="8358246" cy="1500198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Проведено  103 закупки с общей суммой начальных (максимальных) цен контрактов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8 642,5 млн. рублей.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 них состоялась 81 закупка с общей суммой начальных (максимальных) цен контрактов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5 805,8  млн. рублей.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По результатам состоявшихся закупок получена экономия бюджетных средств в размере 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82,2 млн. руб. (1,4%).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AutoShape 24"/>
          <p:cNvSpPr>
            <a:spLocks noChangeArrowheads="1"/>
          </p:cNvSpPr>
          <p:nvPr/>
        </p:nvSpPr>
        <p:spPr bwMode="auto">
          <a:xfrm rot="5400000">
            <a:off x="6429389" y="1857363"/>
            <a:ext cx="357188" cy="357190"/>
          </a:xfrm>
          <a:prstGeom prst="rightArrow">
            <a:avLst>
              <a:gd name="adj1" fmla="val 50000"/>
              <a:gd name="adj2" fmla="val 427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135466" y="214290"/>
            <a:ext cx="90085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tabLst>
                <a:tab pos="180975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Проведение электронного аукциона для нужд заказчика – государственного бюджетного учреждения здравоохранения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Камышинская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детская городская больница» в 2015 году</a:t>
            </a:r>
          </a:p>
        </p:txBody>
      </p:sp>
      <p:cxnSp>
        <p:nvCxnSpPr>
          <p:cNvPr id="43" name="Прямая со стрелкой 42"/>
          <p:cNvCxnSpPr/>
          <p:nvPr/>
        </p:nvCxnSpPr>
        <p:spPr>
          <a:xfrm rot="5400000">
            <a:off x="6680215" y="1392223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0" y="1389598"/>
            <a:ext cx="478631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Согласно извещению предметом  электронного аукциона являлось определение поставщика (подрядчика, исполнителя) на оказание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услуги по проведению медосмотра сотрудников. </a:t>
            </a:r>
          </a:p>
          <a:p>
            <a:pPr lvl="0" algn="ctr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Начальная (максимальная) цена контракта составляла</a:t>
            </a:r>
          </a:p>
          <a:p>
            <a:pPr lvl="0" algn="ctr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950,9  тыс. руб.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14876" y="1571612"/>
            <a:ext cx="4071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Согласно техническому заданию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 проведения медосмотра </a:t>
            </a:r>
          </a:p>
          <a:p>
            <a:pPr algn="ctr"/>
            <a:r>
              <a:rPr lang="ru-RU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установлен в течение 7 дней с момента заключения контракта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 flipH="1">
            <a:off x="357158" y="4572008"/>
            <a:ext cx="41191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документации по аукциону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отсутствовал расчет-обоснование  начальной (максимальной) цены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контракта по проводимой закупке.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 rot="5400000">
            <a:off x="2178827" y="1321579"/>
            <a:ext cx="21510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572000" y="4572008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Информационная карта электронного аукциона  и проект государственного контракта содержали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сведения о том, что срок оказания услуг: </a:t>
            </a:r>
          </a:p>
          <a:p>
            <a:pPr algn="ctr"/>
            <a:r>
              <a:rPr lang="ru-RU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01.01.2016  по 31.12.2016, </a:t>
            </a:r>
          </a:p>
          <a:p>
            <a:pPr algn="ctr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что противоречило условиям технического задания.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76" name="Прямая со стрелкой 75"/>
          <p:cNvCxnSpPr/>
          <p:nvPr/>
        </p:nvCxnSpPr>
        <p:spPr>
          <a:xfrm rot="10800000" flipV="1">
            <a:off x="3038464" y="4287842"/>
            <a:ext cx="285752" cy="2151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 rot="16200000" flipH="1">
            <a:off x="6213095" y="4288235"/>
            <a:ext cx="264322" cy="260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142976" y="3786190"/>
            <a:ext cx="7358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Выявленные нарушения и недостатки: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135466" y="214290"/>
            <a:ext cx="90085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tabLst>
                <a:tab pos="180975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Проведение электронного аукциона для нужд заказчика – государственного  учреждения здравоохранения «Городская клиническая больница № 1» в 2015 году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0" y="1636420"/>
            <a:ext cx="89849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Согласно  опубликованному Комитетом извещению  предметом  электронного аукциона являлось выполнение работ </a:t>
            </a:r>
          </a:p>
          <a:p>
            <a:pPr lvl="0" algn="ctr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замене оконных блоков </a:t>
            </a:r>
          </a:p>
          <a:p>
            <a:pPr lvl="0"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здании  ГУЗ "Городская клиническая больница № 1".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4071934" y="3143244"/>
            <a:ext cx="1071570" cy="428628"/>
          </a:xfrm>
          <a:prstGeom prst="downArrow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 flipH="1">
            <a:off x="1046138" y="3602042"/>
            <a:ext cx="70564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Фактически объектом закупки явилось выполнение работ 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замене оконных и дверных блоков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здании больницы.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785786" y="928670"/>
            <a:ext cx="7858180" cy="92869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Контрактная служба Учреждения состояла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лиц, не имевших высшего или дополнительного профессионального образования в сфере закупок.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2357422" y="2214554"/>
            <a:ext cx="571504" cy="285752"/>
          </a:xfrm>
          <a:prstGeom prst="downArrow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6643702" y="2214554"/>
            <a:ext cx="571504" cy="285752"/>
          </a:xfrm>
          <a:prstGeom prst="downArrow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1472" y="2643182"/>
            <a:ext cx="3929090" cy="264320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Первоначально  в состав службы входило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человек,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из которых  не имели  ни профессионального образования, ни повышения квалификации в сфере размещения заказов (включая руководителя службы).</a:t>
            </a:r>
          </a:p>
          <a:p>
            <a:pPr algn="ctr"/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16500" y="2643182"/>
            <a:ext cx="3770342" cy="264320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ноябре 2015 года утвержден состав службы в количестве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человек.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момент проведения проверки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сотрудник  службы не имеет профессионального образования или дополнительного профессионального образования в сфере размещения заказов.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3523</TotalTime>
  <Words>939</Words>
  <Application>Microsoft Office PowerPoint</Application>
  <PresentationFormat>Экран (4:3)</PresentationFormat>
  <Paragraphs>118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Диаграмма структуры проведенных Комитетом за 2015 год процедур по их количеству</vt:lpstr>
      <vt:lpstr>Диаграмма структуры проведенных Комитетом за 2015 год процедур по суммам начальных (максимальных) цен</vt:lpstr>
      <vt:lpstr>По результатам конкурентных способов определения поставщиков (подрядчиков, исполнителей), проведённых Комитетом в интересах заказчиков, в 2015 году получена экономия бюджетных средств в сумме 1292,9 млн. рублей.</vt:lpstr>
      <vt:lpstr>Слайд 6</vt:lpstr>
      <vt:lpstr>Слайд 7</vt:lpstr>
      <vt:lpstr>Слайд 8</vt:lpstr>
      <vt:lpstr>Слайд 9</vt:lpstr>
      <vt:lpstr>Контракт на аренду нежилого помещения от 01.05.2015 (осуществление закупки у единственного поставщика)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Комарькова</dc:creator>
  <cp:lastModifiedBy>Каледина</cp:lastModifiedBy>
  <cp:revision>278</cp:revision>
  <dcterms:created xsi:type="dcterms:W3CDTF">2015-03-31T05:43:08Z</dcterms:created>
  <dcterms:modified xsi:type="dcterms:W3CDTF">2016-07-01T09:24:16Z</dcterms:modified>
</cp:coreProperties>
</file>